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handoutMasterIdLst>
    <p:handoutMasterId r:id="rId70"/>
  </p:handoutMasterIdLst>
  <p:sldIdLst>
    <p:sldId id="256" r:id="rId2"/>
    <p:sldId id="305" r:id="rId3"/>
    <p:sldId id="318" r:id="rId4"/>
    <p:sldId id="317" r:id="rId5"/>
    <p:sldId id="298" r:id="rId6"/>
    <p:sldId id="257" r:id="rId7"/>
    <p:sldId id="299" r:id="rId8"/>
    <p:sldId id="300" r:id="rId9"/>
    <p:sldId id="301" r:id="rId10"/>
    <p:sldId id="302" r:id="rId11"/>
    <p:sldId id="303" r:id="rId12"/>
    <p:sldId id="304" r:id="rId13"/>
    <p:sldId id="258" r:id="rId14"/>
    <p:sldId id="283" r:id="rId15"/>
    <p:sldId id="306" r:id="rId16"/>
    <p:sldId id="307" r:id="rId17"/>
    <p:sldId id="259" r:id="rId18"/>
    <p:sldId id="284" r:id="rId19"/>
    <p:sldId id="260" r:id="rId20"/>
    <p:sldId id="285" r:id="rId21"/>
    <p:sldId id="261" r:id="rId22"/>
    <p:sldId id="286" r:id="rId23"/>
    <p:sldId id="309" r:id="rId24"/>
    <p:sldId id="310" r:id="rId25"/>
    <p:sldId id="308" r:id="rId26"/>
    <p:sldId id="262" r:id="rId27"/>
    <p:sldId id="263" r:id="rId28"/>
    <p:sldId id="264" r:id="rId29"/>
    <p:sldId id="290" r:id="rId30"/>
    <p:sldId id="291" r:id="rId31"/>
    <p:sldId id="292" r:id="rId32"/>
    <p:sldId id="287" r:id="rId33"/>
    <p:sldId id="288" r:id="rId34"/>
    <p:sldId id="265" r:id="rId35"/>
    <p:sldId id="266" r:id="rId36"/>
    <p:sldId id="293" r:id="rId37"/>
    <p:sldId id="319" r:id="rId38"/>
    <p:sldId id="294" r:id="rId39"/>
    <p:sldId id="267" r:id="rId40"/>
    <p:sldId id="268" r:id="rId41"/>
    <p:sldId id="295" r:id="rId42"/>
    <p:sldId id="269" r:id="rId43"/>
    <p:sldId id="270" r:id="rId44"/>
    <p:sldId id="320" r:id="rId45"/>
    <p:sldId id="271" r:id="rId46"/>
    <p:sldId id="272" r:id="rId47"/>
    <p:sldId id="321" r:id="rId48"/>
    <p:sldId id="296" r:id="rId49"/>
    <p:sldId id="273" r:id="rId50"/>
    <p:sldId id="274" r:id="rId51"/>
    <p:sldId id="322" r:id="rId52"/>
    <p:sldId id="275" r:id="rId53"/>
    <p:sldId id="276" r:id="rId54"/>
    <p:sldId id="297" r:id="rId55"/>
    <p:sldId id="277" r:id="rId56"/>
    <p:sldId id="278" r:id="rId57"/>
    <p:sldId id="279" r:id="rId58"/>
    <p:sldId id="280" r:id="rId59"/>
    <p:sldId id="281" r:id="rId60"/>
    <p:sldId id="282" r:id="rId61"/>
    <p:sldId id="311" r:id="rId62"/>
    <p:sldId id="312" r:id="rId63"/>
    <p:sldId id="313" r:id="rId64"/>
    <p:sldId id="314" r:id="rId65"/>
    <p:sldId id="315" r:id="rId66"/>
    <p:sldId id="323" r:id="rId67"/>
    <p:sldId id="316" r:id="rId68"/>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D0B52D36-2EB4-4B89-B5E0-6B56CFC5BA77}" type="datetimeFigureOut">
              <a:rPr kumimoji="1" lang="ja-JP" altLang="en-US" smtClean="0"/>
              <a:t>2016/2/11</a:t>
            </a:fld>
            <a:endParaRPr kumimoji="1" lang="ja-JP" altLang="en-US"/>
          </a:p>
        </p:txBody>
      </p:sp>
      <p:sp>
        <p:nvSpPr>
          <p:cNvPr id="4" name="フッター プレースホルダー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2486CEBF-4CBB-4CCB-B324-9370362DFC1B}" type="slidenum">
              <a:rPr kumimoji="1" lang="ja-JP" altLang="en-US" smtClean="0"/>
              <a:t>‹#›</a:t>
            </a:fld>
            <a:endParaRPr kumimoji="1" lang="ja-JP" altLang="en-US"/>
          </a:p>
        </p:txBody>
      </p:sp>
    </p:spTree>
    <p:extLst>
      <p:ext uri="{BB962C8B-B14F-4D97-AF65-F5344CB8AC3E}">
        <p14:creationId xmlns:p14="http://schemas.microsoft.com/office/powerpoint/2010/main" val="2046911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0"/>
            <a:ext cx="4275402" cy="336788"/>
          </a:xfrm>
          <a:prstGeom prst="rect">
            <a:avLst/>
          </a:prstGeom>
        </p:spPr>
        <p:txBody>
          <a:bodyPr vert="horz" lIns="91440" tIns="45720" rIns="91440" bIns="45720" rtlCol="0"/>
          <a:lstStyle>
            <a:lvl1pPr algn="r">
              <a:defRPr sz="1200"/>
            </a:lvl1pPr>
          </a:lstStyle>
          <a:p>
            <a:fld id="{5C8530CB-7228-42A1-AF05-2DB656E192BA}" type="datetimeFigureOut">
              <a:rPr kumimoji="1" lang="ja-JP" altLang="en-US" smtClean="0"/>
              <a:t>2016/2/11</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41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6"/>
            <a:ext cx="4275402" cy="336788"/>
          </a:xfrm>
          <a:prstGeom prst="rect">
            <a:avLst/>
          </a:prstGeom>
        </p:spPr>
        <p:txBody>
          <a:bodyPr vert="horz" lIns="91440" tIns="45720" rIns="91440" bIns="45720" rtlCol="0" anchor="b"/>
          <a:lstStyle>
            <a:lvl1pPr algn="r">
              <a:defRPr sz="1200"/>
            </a:lvl1pPr>
          </a:lstStyle>
          <a:p>
            <a:fld id="{21FFA7B6-63C3-43B4-AF79-2D7C117E2B4D}" type="slidenum">
              <a:rPr kumimoji="1" lang="ja-JP" altLang="en-US" smtClean="0"/>
              <a:t>‹#›</a:t>
            </a:fld>
            <a:endParaRPr kumimoji="1" lang="ja-JP" altLang="en-US"/>
          </a:p>
        </p:txBody>
      </p:sp>
    </p:spTree>
    <p:extLst>
      <p:ext uri="{BB962C8B-B14F-4D97-AF65-F5344CB8AC3E}">
        <p14:creationId xmlns:p14="http://schemas.microsoft.com/office/powerpoint/2010/main" val="4272460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FFA7B6-63C3-43B4-AF79-2D7C117E2B4D}" type="slidenum">
              <a:rPr kumimoji="1" lang="ja-JP" altLang="en-US" smtClean="0"/>
              <a:t>65</a:t>
            </a:fld>
            <a:endParaRPr kumimoji="1" lang="ja-JP" altLang="en-US"/>
          </a:p>
        </p:txBody>
      </p:sp>
    </p:spTree>
    <p:extLst>
      <p:ext uri="{BB962C8B-B14F-4D97-AF65-F5344CB8AC3E}">
        <p14:creationId xmlns:p14="http://schemas.microsoft.com/office/powerpoint/2010/main" val="73495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23" name="Slide Number Placeholder 22"/>
          <p:cNvSpPr>
            <a:spLocks noGrp="1"/>
          </p:cNvSpPr>
          <p:nvPr>
            <p:ph type="sldNum" sz="quarter" idx="11"/>
          </p:nvPr>
        </p:nvSpPr>
        <p:spPr/>
        <p:txBody>
          <a:bodyPr/>
          <a:lstStyle/>
          <a:p>
            <a:fld id="{2DB7D72F-91A2-4826-8ACD-A46F02248899}" type="slidenum">
              <a:rPr kumimoji="1" lang="ja-JP" altLang="en-US" smtClean="0"/>
              <a:t>‹#›</a:t>
            </a:fld>
            <a:endParaRPr kumimoji="1" lang="ja-JP" altLang="en-US"/>
          </a:p>
        </p:txBody>
      </p:sp>
      <p:sp>
        <p:nvSpPr>
          <p:cNvPr id="24" name="Footer Placeholder 23"/>
          <p:cNvSpPr>
            <a:spLocks noGrp="1"/>
          </p:cNvSpPr>
          <p:nvPr>
            <p:ph type="ftr" sz="quarter" idx="12"/>
          </p:nvPr>
        </p:nvSpPr>
        <p:spPr/>
        <p:txBody>
          <a:bodyPr/>
          <a:lstStyle/>
          <a:p>
            <a:endParaRPr kumimoji="1" lang="ja-JP" alt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B7D72F-91A2-4826-8ACD-A46F0224889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B7D72F-91A2-4826-8ACD-A46F0224889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11"/>
          <p:cNvSpPr>
            <a:spLocks noGrp="1"/>
          </p:cNvSpPr>
          <p:nvPr>
            <p:ph type="dt" sz="half" idx="14"/>
          </p:nvPr>
        </p:nvSpPr>
        <p:spPr/>
        <p:txBody>
          <a:bodyPr/>
          <a:lstStyle/>
          <a:p>
            <a:fld id="{8D669C7F-EC32-4323-BFE2-880F1B164181}" type="datetimeFigureOut">
              <a:rPr kumimoji="1" lang="ja-JP" altLang="en-US" smtClean="0"/>
              <a:t>2016/2/11</a:t>
            </a:fld>
            <a:endParaRPr kumimoji="1" lang="ja-JP" altLang="en-US"/>
          </a:p>
        </p:txBody>
      </p:sp>
      <p:sp>
        <p:nvSpPr>
          <p:cNvPr id="19" name="Slide Number Placeholder 18"/>
          <p:cNvSpPr>
            <a:spLocks noGrp="1"/>
          </p:cNvSpPr>
          <p:nvPr>
            <p:ph type="sldNum" sz="quarter" idx="15"/>
          </p:nvPr>
        </p:nvSpPr>
        <p:spPr/>
        <p:txBody>
          <a:bodyPr/>
          <a:lstStyle/>
          <a:p>
            <a:fld id="{2DB7D72F-91A2-4826-8ACD-A46F02248899}"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6" name="Date Placeholder 15"/>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20" name="Slide Number Placeholder 19"/>
          <p:cNvSpPr>
            <a:spLocks noGrp="1"/>
          </p:cNvSpPr>
          <p:nvPr>
            <p:ph type="sldNum" sz="quarter" idx="11"/>
          </p:nvPr>
        </p:nvSpPr>
        <p:spPr/>
        <p:txBody>
          <a:bodyPr/>
          <a:lstStyle/>
          <a:p>
            <a:fld id="{2DB7D72F-91A2-4826-8ACD-A46F02248899}"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a:lstStyle/>
          <a:p>
            <a:endParaRPr kumimoji="1" lang="ja-JP" alt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ja-JP" altLang="en-US" smtClean="0"/>
              <a:t>マスター タイトルの書式設定</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7" name="Title 26"/>
          <p:cNvSpPr>
            <a:spLocks noGrp="1"/>
          </p:cNvSpPr>
          <p:nvPr>
            <p:ph type="title"/>
          </p:nvPr>
        </p:nvSpPr>
        <p:spPr/>
        <p:txBody>
          <a:bodyPr/>
          <a:lstStyle/>
          <a:p>
            <a:r>
              <a:rPr lang="ja-JP" altLang="en-US" smtClean="0"/>
              <a:t>マスター タイトルの書式設定</a:t>
            </a:r>
            <a:endParaRPr lang="en-US" dirty="0"/>
          </a:p>
        </p:txBody>
      </p:sp>
      <p:sp>
        <p:nvSpPr>
          <p:cNvPr id="20" name="Date Placeholder 19"/>
          <p:cNvSpPr>
            <a:spLocks noGrp="1"/>
          </p:cNvSpPr>
          <p:nvPr>
            <p:ph type="dt" sz="half" idx="15"/>
          </p:nvPr>
        </p:nvSpPr>
        <p:spPr/>
        <p:txBody>
          <a:bodyPr/>
          <a:lstStyle/>
          <a:p>
            <a:fld id="{8D669C7F-EC32-4323-BFE2-880F1B164181}" type="datetimeFigureOut">
              <a:rPr kumimoji="1" lang="ja-JP" altLang="en-US" smtClean="0"/>
              <a:t>2016/2/11</a:t>
            </a:fld>
            <a:endParaRPr kumimoji="1" lang="ja-JP" altLang="en-US"/>
          </a:p>
        </p:txBody>
      </p:sp>
      <p:sp>
        <p:nvSpPr>
          <p:cNvPr id="25" name="Slide Number Placeholder 24"/>
          <p:cNvSpPr>
            <a:spLocks noGrp="1"/>
          </p:cNvSpPr>
          <p:nvPr>
            <p:ph type="sldNum" sz="quarter" idx="16"/>
          </p:nvPr>
        </p:nvSpPr>
        <p:spPr/>
        <p:txBody>
          <a:bodyPr/>
          <a:lstStyle/>
          <a:p>
            <a:fld id="{2DB7D72F-91A2-4826-8ACD-A46F02248899}" type="slidenum">
              <a:rPr kumimoji="1" lang="ja-JP" altLang="en-US" smtClean="0"/>
              <a:t>‹#›</a:t>
            </a:fld>
            <a:endParaRPr kumimoji="1" lang="ja-JP" altLang="en-US"/>
          </a:p>
        </p:txBody>
      </p:sp>
      <p:sp>
        <p:nvSpPr>
          <p:cNvPr id="26" name="Footer Placeholder 25"/>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0" name="Title 29"/>
          <p:cNvSpPr>
            <a:spLocks noGrp="1"/>
          </p:cNvSpPr>
          <p:nvPr>
            <p:ph type="title"/>
          </p:nvPr>
        </p:nvSpPr>
        <p:spPr/>
        <p:txBody>
          <a:bodyPr/>
          <a:lstStyle/>
          <a:p>
            <a:r>
              <a:rPr lang="ja-JP" altLang="en-US" smtClean="0"/>
              <a:t>マスター タイトルの書式設定</a:t>
            </a:r>
            <a:endParaRPr lang="en-US"/>
          </a:p>
        </p:txBody>
      </p:sp>
      <p:sp>
        <p:nvSpPr>
          <p:cNvPr id="20" name="Date Placeholder 19"/>
          <p:cNvSpPr>
            <a:spLocks noGrp="1"/>
          </p:cNvSpPr>
          <p:nvPr>
            <p:ph type="dt" sz="half" idx="16"/>
          </p:nvPr>
        </p:nvSpPr>
        <p:spPr/>
        <p:txBody>
          <a:bodyPr/>
          <a:lstStyle/>
          <a:p>
            <a:fld id="{8D669C7F-EC32-4323-BFE2-880F1B164181}" type="datetimeFigureOut">
              <a:rPr kumimoji="1" lang="ja-JP" altLang="en-US" smtClean="0"/>
              <a:t>2016/2/11</a:t>
            </a:fld>
            <a:endParaRPr kumimoji="1" lang="ja-JP" altLang="en-US"/>
          </a:p>
        </p:txBody>
      </p:sp>
      <p:sp>
        <p:nvSpPr>
          <p:cNvPr id="24" name="Slide Number Placeholder 23"/>
          <p:cNvSpPr>
            <a:spLocks noGrp="1"/>
          </p:cNvSpPr>
          <p:nvPr>
            <p:ph type="sldNum" sz="quarter" idx="17"/>
          </p:nvPr>
        </p:nvSpPr>
        <p:spPr/>
        <p:txBody>
          <a:bodyPr/>
          <a:lstStyle/>
          <a:p>
            <a:fld id="{2DB7D72F-91A2-4826-8ACD-A46F02248899}" type="slidenum">
              <a:rPr kumimoji="1" lang="ja-JP" altLang="en-US" smtClean="0"/>
              <a:t>‹#›</a:t>
            </a:fld>
            <a:endParaRPr kumimoji="1" lang="ja-JP" altLang="en-US"/>
          </a:p>
        </p:txBody>
      </p:sp>
      <p:sp>
        <p:nvSpPr>
          <p:cNvPr id="29" name="Footer Placeholder 28"/>
          <p:cNvSpPr>
            <a:spLocks noGrp="1"/>
          </p:cNvSpPr>
          <p:nvPr>
            <p:ph type="ftr" sz="quarter" idx="18"/>
          </p:nvPr>
        </p:nvSpPr>
        <p:spPr/>
        <p:txBody>
          <a:body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14" name="Slide Number Placeholder 13"/>
          <p:cNvSpPr>
            <a:spLocks noGrp="1"/>
          </p:cNvSpPr>
          <p:nvPr>
            <p:ph type="sldNum" sz="quarter" idx="11"/>
          </p:nvPr>
        </p:nvSpPr>
        <p:spPr/>
        <p:txBody>
          <a:bodyPr/>
          <a:lstStyle/>
          <a:p>
            <a:fld id="{2DB7D72F-91A2-4826-8ACD-A46F02248899}" type="slidenum">
              <a:rPr kumimoji="1" lang="ja-JP" altLang="en-US" smtClean="0"/>
              <a:t>‹#›</a:t>
            </a:fld>
            <a:endParaRPr kumimoji="1" lang="ja-JP" altLang="en-US"/>
          </a:p>
        </p:txBody>
      </p:sp>
      <p:sp>
        <p:nvSpPr>
          <p:cNvPr id="18" name="Footer Placeholder 17"/>
          <p:cNvSpPr>
            <a:spLocks noGrp="1"/>
          </p:cNvSpPr>
          <p:nvPr>
            <p:ph type="ftr" sz="quarter" idx="12"/>
          </p:nvPr>
        </p:nvSpPr>
        <p:spPr/>
        <p:txBody>
          <a:bodyPr/>
          <a:lstStyle/>
          <a:p>
            <a:endParaRPr kumimoji="1" lang="ja-JP" altLang="en-US"/>
          </a:p>
        </p:txBody>
      </p:sp>
      <p:sp>
        <p:nvSpPr>
          <p:cNvPr id="15" name="Title 14"/>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D669C7F-EC32-4323-BFE2-880F1B164181}" type="datetimeFigureOut">
              <a:rPr kumimoji="1" lang="ja-JP" altLang="en-US" smtClean="0"/>
              <a:t>2016/2/11</a:t>
            </a:fld>
            <a:endParaRPr kumimoji="1" lang="ja-JP" altLang="en-US"/>
          </a:p>
        </p:txBody>
      </p:sp>
      <p:sp>
        <p:nvSpPr>
          <p:cNvPr id="12" name="Slide Number Placeholder 11"/>
          <p:cNvSpPr>
            <a:spLocks noGrp="1"/>
          </p:cNvSpPr>
          <p:nvPr>
            <p:ph type="sldNum" sz="quarter" idx="11"/>
          </p:nvPr>
        </p:nvSpPr>
        <p:spPr/>
        <p:txBody>
          <a:bodyPr/>
          <a:lstStyle/>
          <a:p>
            <a:fld id="{2DB7D72F-91A2-4826-8ACD-A46F02248899}" type="slidenum">
              <a:rPr kumimoji="1" lang="ja-JP" altLang="en-US" smtClean="0"/>
              <a:t>‹#›</a:t>
            </a:fld>
            <a:endParaRPr kumimoji="1" lang="ja-JP" altLang="en-US"/>
          </a:p>
        </p:txBody>
      </p:sp>
      <p:sp>
        <p:nvSpPr>
          <p:cNvPr id="13" name="Footer Placeholder 12"/>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ja-JP" altLang="en-US" smtClean="0"/>
              <a:t>マスター タイトルの書式設定</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Date Placeholder 12"/>
          <p:cNvSpPr>
            <a:spLocks noGrp="1"/>
          </p:cNvSpPr>
          <p:nvPr>
            <p:ph type="dt" sz="half" idx="15"/>
          </p:nvPr>
        </p:nvSpPr>
        <p:spPr/>
        <p:txBody>
          <a:bodyPr/>
          <a:lstStyle/>
          <a:p>
            <a:fld id="{8D669C7F-EC32-4323-BFE2-880F1B164181}" type="datetimeFigureOut">
              <a:rPr kumimoji="1" lang="ja-JP" altLang="en-US" smtClean="0"/>
              <a:t>2016/2/11</a:t>
            </a:fld>
            <a:endParaRPr kumimoji="1" lang="ja-JP" altLang="en-US"/>
          </a:p>
        </p:txBody>
      </p:sp>
      <p:sp>
        <p:nvSpPr>
          <p:cNvPr id="18" name="Slide Number Placeholder 17"/>
          <p:cNvSpPr>
            <a:spLocks noGrp="1"/>
          </p:cNvSpPr>
          <p:nvPr>
            <p:ph type="sldNum" sz="quarter" idx="16"/>
          </p:nvPr>
        </p:nvSpPr>
        <p:spPr/>
        <p:txBody>
          <a:bodyPr/>
          <a:lstStyle/>
          <a:p>
            <a:fld id="{2DB7D72F-91A2-4826-8ACD-A46F02248899}" type="slidenum">
              <a:rPr kumimoji="1" lang="ja-JP" altLang="en-US" smtClean="0"/>
              <a:t>‹#›</a:t>
            </a:fld>
            <a:endParaRPr kumimoji="1" lang="ja-JP" altLang="en-US"/>
          </a:p>
        </p:txBody>
      </p:sp>
      <p:sp>
        <p:nvSpPr>
          <p:cNvPr id="20" name="Footer Placeholder 19"/>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ja-JP" altLang="en-US" smtClean="0"/>
              <a:t>マスター テキストの書式設定</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13" name="Date Placeholder 12"/>
          <p:cNvSpPr>
            <a:spLocks noGrp="1"/>
          </p:cNvSpPr>
          <p:nvPr>
            <p:ph type="dt" sz="half" idx="14"/>
          </p:nvPr>
        </p:nvSpPr>
        <p:spPr/>
        <p:txBody>
          <a:bodyPr/>
          <a:lstStyle/>
          <a:p>
            <a:fld id="{8D669C7F-EC32-4323-BFE2-880F1B164181}" type="datetimeFigureOut">
              <a:rPr kumimoji="1" lang="ja-JP" altLang="en-US" smtClean="0"/>
              <a:t>2016/2/11</a:t>
            </a:fld>
            <a:endParaRPr kumimoji="1" lang="ja-JP" altLang="en-US"/>
          </a:p>
        </p:txBody>
      </p:sp>
      <p:sp>
        <p:nvSpPr>
          <p:cNvPr id="20" name="Slide Number Placeholder 19"/>
          <p:cNvSpPr>
            <a:spLocks noGrp="1"/>
          </p:cNvSpPr>
          <p:nvPr>
            <p:ph type="sldNum" sz="quarter" idx="15"/>
          </p:nvPr>
        </p:nvSpPr>
        <p:spPr/>
        <p:txBody>
          <a:bodyPr/>
          <a:lstStyle/>
          <a:p>
            <a:fld id="{2DB7D72F-91A2-4826-8ACD-A46F02248899}"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8D669C7F-EC32-4323-BFE2-880F1B164181}" type="datetimeFigureOut">
              <a:rPr kumimoji="1" lang="ja-JP" altLang="en-US" smtClean="0"/>
              <a:t>2016/2/11</a:t>
            </a:fld>
            <a:endParaRPr kumimoji="1" lang="ja-JP" alt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kumimoji="1" lang="ja-JP" alt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DB7D72F-91A2-4826-8ACD-A46F02248899}"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kumimoji="1"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kumimoji="1"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283968" y="4293096"/>
            <a:ext cx="4032448" cy="1440160"/>
          </a:xfrm>
        </p:spPr>
        <p:txBody>
          <a:bodyPr>
            <a:normAutofit/>
          </a:bodyPr>
          <a:lstStyle/>
          <a:p>
            <a:r>
              <a:rPr lang="en-US" altLang="ja-JP" dirty="0" smtClean="0"/>
              <a:t>RID2680 </a:t>
            </a:r>
            <a:r>
              <a:rPr lang="ja-JP" altLang="ja-JP" dirty="0" smtClean="0"/>
              <a:t>地区</a:t>
            </a:r>
            <a:r>
              <a:rPr lang="ja-JP" altLang="ja-JP" dirty="0"/>
              <a:t>危機管理</a:t>
            </a:r>
            <a:r>
              <a:rPr lang="ja-JP" altLang="ja-JP" dirty="0" smtClean="0"/>
              <a:t>委員</a:t>
            </a:r>
            <a:r>
              <a:rPr lang="ja-JP" altLang="en-US" dirty="0" smtClean="0"/>
              <a:t>会</a:t>
            </a:r>
            <a:r>
              <a:rPr lang="ja-JP" altLang="ja-JP" dirty="0"/>
              <a:t>　　　</a:t>
            </a:r>
            <a:endParaRPr lang="ja-JP" altLang="en-US" dirty="0" smtClean="0"/>
          </a:p>
          <a:p>
            <a:r>
              <a:rPr lang="ja-JP" altLang="en-US" dirty="0" smtClean="0"/>
              <a:t>委員長　　</a:t>
            </a:r>
            <a:r>
              <a:rPr lang="ja-JP" altLang="ja-JP" dirty="0" smtClean="0"/>
              <a:t>黒</a:t>
            </a:r>
            <a:r>
              <a:rPr lang="ja-JP" altLang="ja-JP" dirty="0"/>
              <a:t>　田　建　一</a:t>
            </a:r>
            <a:endParaRPr kumimoji="1" lang="ja-JP" altLang="en-US" dirty="0"/>
          </a:p>
        </p:txBody>
      </p:sp>
      <p:sp>
        <p:nvSpPr>
          <p:cNvPr id="2" name="タイトル 1"/>
          <p:cNvSpPr>
            <a:spLocks noGrp="1"/>
          </p:cNvSpPr>
          <p:nvPr>
            <p:ph type="title"/>
          </p:nvPr>
        </p:nvSpPr>
        <p:spPr>
          <a:xfrm>
            <a:off x="575556" y="2420888"/>
            <a:ext cx="7992888" cy="1050775"/>
          </a:xfrm>
        </p:spPr>
        <p:txBody>
          <a:bodyPr>
            <a:normAutofit/>
          </a:bodyPr>
          <a:lstStyle/>
          <a:p>
            <a:r>
              <a:rPr lang="ja-JP" altLang="ja-JP" sz="5400" dirty="0" smtClean="0"/>
              <a:t>地区危機管理セミナー</a:t>
            </a:r>
            <a:endParaRPr kumimoji="1" lang="ja-JP" altLang="en-US" sz="5400" dirty="0"/>
          </a:p>
        </p:txBody>
      </p:sp>
      <p:sp>
        <p:nvSpPr>
          <p:cNvPr id="4" name="テキスト ボックス 3"/>
          <p:cNvSpPr txBox="1"/>
          <p:nvPr/>
        </p:nvSpPr>
        <p:spPr>
          <a:xfrm>
            <a:off x="827584" y="1891925"/>
            <a:ext cx="7488832" cy="584775"/>
          </a:xfrm>
          <a:prstGeom prst="rect">
            <a:avLst/>
          </a:prstGeom>
          <a:noFill/>
        </p:spPr>
        <p:txBody>
          <a:bodyPr wrap="square" rtlCol="0">
            <a:spAutoFit/>
          </a:bodyPr>
          <a:lstStyle/>
          <a:p>
            <a:r>
              <a:rPr lang="ja-JP" altLang="ja-JP" sz="3200" b="1" dirty="0">
                <a:solidFill>
                  <a:srgbClr val="92D050"/>
                </a:solidFill>
                <a:effectLst>
                  <a:outerShdw blurRad="38100" dist="38100" dir="2700000" algn="tl">
                    <a:srgbClr val="000000">
                      <a:alpha val="43137"/>
                    </a:srgbClr>
                  </a:outerShdw>
                </a:effectLst>
              </a:rPr>
              <a:t>『知って</a:t>
            </a:r>
            <a:r>
              <a:rPr lang="ja-JP" altLang="ja-JP" sz="3200" b="1" dirty="0" smtClean="0">
                <a:solidFill>
                  <a:srgbClr val="92D050"/>
                </a:solidFill>
                <a:effectLst>
                  <a:outerShdw blurRad="38100" dist="38100" dir="2700000" algn="tl">
                    <a:srgbClr val="000000">
                      <a:alpha val="43137"/>
                    </a:srgbClr>
                  </a:outerShdw>
                </a:effectLst>
              </a:rPr>
              <a:t>安心</a:t>
            </a:r>
            <a:r>
              <a:rPr lang="en-US" altLang="ja-JP" sz="3200" b="1" dirty="0" smtClean="0">
                <a:solidFill>
                  <a:srgbClr val="92D050"/>
                </a:solidFill>
                <a:effectLst>
                  <a:outerShdw blurRad="38100" dist="38100" dir="2700000" algn="tl">
                    <a:srgbClr val="000000">
                      <a:alpha val="43137"/>
                    </a:srgbClr>
                  </a:outerShdw>
                </a:effectLst>
              </a:rPr>
              <a:t> </a:t>
            </a:r>
            <a:r>
              <a:rPr lang="ja-JP" altLang="en-US" sz="3200" b="1" dirty="0" smtClean="0">
                <a:solidFill>
                  <a:srgbClr val="92D050"/>
                </a:solidFill>
                <a:effectLst>
                  <a:outerShdw blurRad="38100" dist="38100" dir="2700000" algn="tl">
                    <a:srgbClr val="000000">
                      <a:alpha val="43137"/>
                    </a:srgbClr>
                  </a:outerShdw>
                </a:effectLst>
              </a:rPr>
              <a:t> </a:t>
            </a:r>
            <a:r>
              <a:rPr lang="ja-JP" altLang="ja-JP" sz="3200" b="1" dirty="0" smtClean="0">
                <a:solidFill>
                  <a:srgbClr val="92D050"/>
                </a:solidFill>
                <a:effectLst>
                  <a:outerShdw blurRad="38100" dist="38100" dir="2700000" algn="tl">
                    <a:srgbClr val="000000">
                      <a:alpha val="43137"/>
                    </a:srgbClr>
                  </a:outerShdw>
                </a:effectLst>
              </a:rPr>
              <a:t>備えて安全</a:t>
            </a:r>
            <a:r>
              <a:rPr lang="en-US" altLang="ja-JP" sz="3200" b="1" dirty="0" smtClean="0">
                <a:solidFill>
                  <a:srgbClr val="92D050"/>
                </a:solidFill>
                <a:effectLst>
                  <a:outerShdw blurRad="38100" dist="38100" dir="2700000" algn="tl">
                    <a:srgbClr val="000000">
                      <a:alpha val="43137"/>
                    </a:srgbClr>
                  </a:outerShdw>
                </a:effectLst>
              </a:rPr>
              <a:t> </a:t>
            </a:r>
            <a:r>
              <a:rPr lang="ja-JP" altLang="en-US" sz="3200" b="1" dirty="0" smtClean="0">
                <a:solidFill>
                  <a:srgbClr val="92D050"/>
                </a:solidFill>
                <a:effectLst>
                  <a:outerShdw blurRad="38100" dist="38100" dir="2700000" algn="tl">
                    <a:srgbClr val="000000">
                      <a:alpha val="43137"/>
                    </a:srgbClr>
                  </a:outerShdw>
                </a:effectLst>
              </a:rPr>
              <a:t> </a:t>
            </a:r>
            <a:r>
              <a:rPr lang="ja-JP" altLang="ja-JP" sz="3200" b="1" dirty="0" smtClean="0">
                <a:solidFill>
                  <a:srgbClr val="92D050"/>
                </a:solidFill>
                <a:effectLst>
                  <a:outerShdw blurRad="38100" dist="38100" dir="2700000" algn="tl">
                    <a:srgbClr val="000000">
                      <a:alpha val="43137"/>
                    </a:srgbClr>
                  </a:outerShdw>
                </a:effectLst>
              </a:rPr>
              <a:t>危機</a:t>
            </a:r>
            <a:r>
              <a:rPr lang="ja-JP" altLang="ja-JP" sz="3200" b="1" dirty="0">
                <a:solidFill>
                  <a:srgbClr val="92D050"/>
                </a:solidFill>
                <a:effectLst>
                  <a:outerShdw blurRad="38100" dist="38100" dir="2700000" algn="tl">
                    <a:srgbClr val="000000">
                      <a:alpha val="43137"/>
                    </a:srgbClr>
                  </a:outerShdw>
                </a:effectLst>
              </a:rPr>
              <a:t>管理』</a:t>
            </a:r>
            <a:endParaRPr kumimoji="1" lang="ja-JP" altLang="en-US" sz="3200" b="1" dirty="0">
              <a:solidFill>
                <a:srgbClr val="92D050"/>
              </a:solidFill>
              <a:effectLst>
                <a:outerShdw blurRad="38100" dist="38100" dir="2700000" algn="tl">
                  <a:srgbClr val="000000">
                    <a:alpha val="43137"/>
                  </a:srgbClr>
                </a:outerShdw>
              </a:effectLst>
            </a:endParaRPr>
          </a:p>
        </p:txBody>
      </p:sp>
      <p:pic>
        <p:nvPicPr>
          <p:cNvPr id="102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5117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5172"/>
            <a:ext cx="7891982" cy="1152128"/>
          </a:xfrm>
        </p:spPr>
        <p:txBody>
          <a:bodyPr>
            <a:norm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軽微事案の処理</a:t>
            </a:r>
          </a:p>
        </p:txBody>
      </p:sp>
      <p:sp>
        <p:nvSpPr>
          <p:cNvPr id="3" name="正方形/長方形 2"/>
          <p:cNvSpPr/>
          <p:nvPr/>
        </p:nvSpPr>
        <p:spPr>
          <a:xfrm>
            <a:off x="107504" y="1484784"/>
            <a:ext cx="9036496" cy="4739759"/>
          </a:xfrm>
          <a:prstGeom prst="rect">
            <a:avLst/>
          </a:prstGeom>
        </p:spPr>
        <p:txBody>
          <a:bodyPr wrap="square">
            <a:spAutoFit/>
          </a:bodyPr>
          <a:lstStyle/>
          <a:p>
            <a:r>
              <a:rPr lang="ja-JP" altLang="ja-JP" sz="2800" dirty="0" smtClean="0"/>
              <a:t>１</a:t>
            </a:r>
            <a:r>
              <a:rPr lang="ja-JP" altLang="en-US" sz="2800" dirty="0" smtClean="0"/>
              <a:t>　</a:t>
            </a:r>
            <a:r>
              <a:rPr lang="ja-JP" altLang="ja-JP" sz="2800" dirty="0" smtClean="0"/>
              <a:t>第１認知者</a:t>
            </a:r>
            <a:endParaRPr lang="ja-JP" altLang="en-US" sz="2800" dirty="0" smtClean="0"/>
          </a:p>
          <a:p>
            <a:endParaRPr lang="ja-JP" altLang="ja-JP" sz="2400" dirty="0"/>
          </a:p>
          <a:p>
            <a:pPr marL="342900" indent="-342900">
              <a:buAutoNum type="arabicParenBoth"/>
            </a:pPr>
            <a:r>
              <a:rPr lang="en-US" altLang="ja-JP" sz="2400" dirty="0" smtClean="0"/>
              <a:t> </a:t>
            </a:r>
            <a:r>
              <a:rPr lang="ja-JP" altLang="ja-JP" sz="2400" dirty="0" smtClean="0"/>
              <a:t>事案</a:t>
            </a:r>
            <a:r>
              <a:rPr lang="ja-JP" altLang="ja-JP" sz="2400" dirty="0"/>
              <a:t>処理のために，１週間以上を要するときは，新世代委員長に，経過報告を</a:t>
            </a:r>
            <a:r>
              <a:rPr lang="ja-JP" altLang="ja-JP" sz="2400" dirty="0" smtClean="0"/>
              <a:t>する</a:t>
            </a:r>
            <a:endParaRPr lang="ja-JP" altLang="ja-JP" sz="2400" dirty="0"/>
          </a:p>
          <a:p>
            <a:pPr marL="342900" indent="-342900">
              <a:buAutoNum type="arabicParenBoth" startAt="2"/>
            </a:pPr>
            <a:r>
              <a:rPr lang="ja-JP" altLang="ja-JP" sz="2400" dirty="0" smtClean="0"/>
              <a:t>事案</a:t>
            </a:r>
            <a:r>
              <a:rPr lang="ja-JP" altLang="ja-JP" sz="2400" dirty="0"/>
              <a:t>処理後，新世代委員長に結果を報告を</a:t>
            </a:r>
            <a:r>
              <a:rPr lang="ja-JP" altLang="ja-JP" sz="2400" dirty="0" smtClean="0"/>
              <a:t>する</a:t>
            </a:r>
            <a:endParaRPr lang="ja-JP" altLang="en-US" sz="2400" dirty="0" smtClean="0"/>
          </a:p>
          <a:p>
            <a:pPr marL="342900" indent="-342900">
              <a:buAutoNum type="arabicParenBoth" startAt="2"/>
            </a:pPr>
            <a:endParaRPr lang="ja-JP" altLang="en-US" dirty="0"/>
          </a:p>
          <a:p>
            <a:pPr marL="342900" indent="-342900">
              <a:buAutoNum type="arabicParenBoth" startAt="2"/>
            </a:pPr>
            <a:endParaRPr lang="ja-JP" altLang="en-US" dirty="0" smtClean="0"/>
          </a:p>
          <a:p>
            <a:endParaRPr lang="ja-JP" altLang="ja-JP" dirty="0"/>
          </a:p>
          <a:p>
            <a:r>
              <a:rPr lang="ja-JP" altLang="ja-JP" sz="2800" dirty="0" smtClean="0"/>
              <a:t>２</a:t>
            </a:r>
            <a:r>
              <a:rPr lang="ja-JP" altLang="en-US" sz="2800" dirty="0" smtClean="0"/>
              <a:t>　</a:t>
            </a:r>
            <a:r>
              <a:rPr lang="ja-JP" altLang="ja-JP" sz="2800" dirty="0" smtClean="0"/>
              <a:t>新世代</a:t>
            </a:r>
            <a:r>
              <a:rPr lang="ja-JP" altLang="en-US" sz="2800" dirty="0"/>
              <a:t>（青少年奉仕）</a:t>
            </a:r>
            <a:r>
              <a:rPr lang="ja-JP" altLang="ja-JP" sz="2800" dirty="0" smtClean="0"/>
              <a:t>委員長</a:t>
            </a:r>
            <a:endParaRPr lang="ja-JP" altLang="en-US" sz="2800" dirty="0" smtClean="0"/>
          </a:p>
          <a:p>
            <a:endParaRPr lang="ja-JP" altLang="ja-JP" sz="2400" dirty="0"/>
          </a:p>
          <a:p>
            <a:r>
              <a:rPr lang="en-US" altLang="ja-JP" sz="2400" dirty="0"/>
              <a:t>(1)</a:t>
            </a:r>
            <a:r>
              <a:rPr lang="ja-JP" altLang="ja-JP" sz="2400" dirty="0"/>
              <a:t>　第１認知者に対し，適宜，経過報告を求めることができる</a:t>
            </a:r>
          </a:p>
          <a:p>
            <a:r>
              <a:rPr lang="en-US" altLang="ja-JP" sz="2400" dirty="0"/>
              <a:t>(2)</a:t>
            </a:r>
            <a:r>
              <a:rPr lang="ja-JP" altLang="ja-JP" sz="2400" dirty="0"/>
              <a:t>　第１認知者から受けた経過報告及び結果報告の内容を，担当小委員長に</a:t>
            </a:r>
            <a:r>
              <a:rPr lang="ja-JP" altLang="ja-JP" sz="2400" dirty="0" smtClean="0"/>
              <a:t>伝達する</a:t>
            </a:r>
            <a:endParaRPr lang="ja-JP" altLang="ja-JP" sz="2400"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1026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7963990" cy="1184176"/>
          </a:xfrm>
        </p:spPr>
        <p:txBody>
          <a:bodyPr>
            <a:norm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重大事案の</a:t>
            </a:r>
            <a:r>
              <a:rPr kumimoji="0" lang="ja-JP" altLang="en-US" sz="4400" b="1" dirty="0" smtClean="0">
                <a:gradFill>
                  <a:gsLst>
                    <a:gs pos="0">
                      <a:schemeClr val="tx1">
                        <a:alpha val="92000"/>
                      </a:schemeClr>
                    </a:gs>
                    <a:gs pos="45000">
                      <a:schemeClr val="tx1">
                        <a:alpha val="51000"/>
                      </a:schemeClr>
                    </a:gs>
                    <a:gs pos="100000">
                      <a:schemeClr val="tx1"/>
                    </a:gs>
                  </a:gsLst>
                  <a:lin ang="3600000" scaled="0"/>
                </a:gradFill>
              </a:rPr>
              <a:t>処理　その</a:t>
            </a:r>
            <a:r>
              <a:rPr kumimoji="0" lang="en-US" altLang="ja-JP" sz="4400" b="1" dirty="0" smtClean="0">
                <a:gradFill>
                  <a:gsLst>
                    <a:gs pos="0">
                      <a:schemeClr val="tx1">
                        <a:alpha val="92000"/>
                      </a:schemeClr>
                    </a:gs>
                    <a:gs pos="45000">
                      <a:schemeClr val="tx1">
                        <a:alpha val="51000"/>
                      </a:schemeClr>
                    </a:gs>
                    <a:gs pos="100000">
                      <a:schemeClr val="tx1"/>
                    </a:gs>
                  </a:gsLst>
                  <a:lin ang="3600000" scaled="0"/>
                </a:gradFill>
              </a:rPr>
              <a:t>1</a:t>
            </a:r>
            <a:endParaRPr kumimoji="0" lang="ja-JP" altLang="en-US" sz="4400" b="1" dirty="0">
              <a:gradFill>
                <a:gsLst>
                  <a:gs pos="0">
                    <a:schemeClr val="tx1">
                      <a:alpha val="92000"/>
                    </a:schemeClr>
                  </a:gs>
                  <a:gs pos="45000">
                    <a:schemeClr val="tx1">
                      <a:alpha val="51000"/>
                    </a:schemeClr>
                  </a:gs>
                  <a:gs pos="100000">
                    <a:schemeClr val="tx1"/>
                  </a:gs>
                </a:gsLst>
                <a:lin ang="3600000" scaled="0"/>
              </a:gradFill>
            </a:endParaRPr>
          </a:p>
        </p:txBody>
      </p:sp>
      <p:sp>
        <p:nvSpPr>
          <p:cNvPr id="3" name="正方形/長方形 2"/>
          <p:cNvSpPr/>
          <p:nvPr/>
        </p:nvSpPr>
        <p:spPr>
          <a:xfrm>
            <a:off x="324654" y="1340768"/>
            <a:ext cx="8496944" cy="4924425"/>
          </a:xfrm>
          <a:prstGeom prst="rect">
            <a:avLst/>
          </a:prstGeom>
        </p:spPr>
        <p:txBody>
          <a:bodyPr wrap="square">
            <a:spAutoFit/>
          </a:bodyPr>
          <a:lstStyle/>
          <a:p>
            <a:r>
              <a:rPr lang="ja-JP" altLang="ja-JP" sz="2800" dirty="0"/>
              <a:t>１　第１</a:t>
            </a:r>
            <a:r>
              <a:rPr lang="ja-JP" altLang="ja-JP" sz="2800" dirty="0" smtClean="0"/>
              <a:t>認知者</a:t>
            </a:r>
            <a:endParaRPr lang="ja-JP" altLang="en-US" sz="2800" dirty="0" smtClean="0"/>
          </a:p>
          <a:p>
            <a:endParaRPr lang="ja-JP" altLang="ja-JP" sz="2400" dirty="0"/>
          </a:p>
          <a:p>
            <a:pPr marL="342900" indent="-342900">
              <a:buAutoNum type="arabicParenBoth"/>
            </a:pPr>
            <a:r>
              <a:rPr lang="ja-JP" altLang="ja-JP" sz="2400" dirty="0" smtClean="0"/>
              <a:t>事案</a:t>
            </a:r>
            <a:r>
              <a:rPr lang="ja-JP" altLang="ja-JP" sz="2400" dirty="0"/>
              <a:t>を認知後，</a:t>
            </a:r>
            <a:r>
              <a:rPr lang="ja-JP" altLang="ja-JP" sz="2400" dirty="0">
                <a:solidFill>
                  <a:srgbClr val="FF0000"/>
                </a:solidFill>
              </a:rPr>
              <a:t>１２時間以内</a:t>
            </a:r>
            <a:r>
              <a:rPr lang="ja-JP" altLang="ja-JP" sz="2400" dirty="0"/>
              <a:t>に新世代委員長に連絡</a:t>
            </a:r>
            <a:r>
              <a:rPr lang="ja-JP" altLang="ja-JP" sz="2400" dirty="0" smtClean="0"/>
              <a:t>する</a:t>
            </a:r>
            <a:endParaRPr lang="ja-JP" altLang="en-US" sz="2400" dirty="0" smtClean="0"/>
          </a:p>
          <a:p>
            <a:pPr marL="342900" indent="-342900">
              <a:buAutoNum type="arabicParenBoth"/>
            </a:pPr>
            <a:endParaRPr lang="ja-JP" altLang="en-US" sz="2400" dirty="0" smtClean="0"/>
          </a:p>
          <a:p>
            <a:pPr marL="342900" indent="-342900">
              <a:buAutoNum type="arabicParenBoth"/>
            </a:pPr>
            <a:endParaRPr lang="ja-JP" altLang="ja-JP" dirty="0"/>
          </a:p>
          <a:p>
            <a:r>
              <a:rPr lang="ja-JP" altLang="ja-JP" sz="2800" dirty="0"/>
              <a:t>２　新世代</a:t>
            </a:r>
            <a:r>
              <a:rPr lang="ja-JP" altLang="ja-JP" sz="2800" dirty="0" smtClean="0"/>
              <a:t>委員長</a:t>
            </a:r>
            <a:endParaRPr lang="ja-JP" altLang="en-US" sz="2800" dirty="0" smtClean="0"/>
          </a:p>
          <a:p>
            <a:endParaRPr lang="ja-JP" altLang="ja-JP" sz="2400" dirty="0"/>
          </a:p>
          <a:p>
            <a:r>
              <a:rPr lang="en-US" altLang="ja-JP" sz="2400" dirty="0"/>
              <a:t>(1)</a:t>
            </a:r>
            <a:r>
              <a:rPr lang="ja-JP" altLang="ja-JP" sz="2400" dirty="0"/>
              <a:t>　地区代表幹事に対し，第１認知者から連絡を受けた内容を，速やかに伝達する</a:t>
            </a:r>
          </a:p>
          <a:p>
            <a:r>
              <a:rPr lang="en-US" altLang="ja-JP" sz="2400" dirty="0"/>
              <a:t>(2)</a:t>
            </a:r>
            <a:r>
              <a:rPr lang="ja-JP" altLang="ja-JP" sz="2400" dirty="0"/>
              <a:t>　危機管理委員会の開催を求めるかどうかを判断する</a:t>
            </a:r>
          </a:p>
          <a:p>
            <a:r>
              <a:rPr lang="en-US" altLang="ja-JP" sz="2400" dirty="0"/>
              <a:t>(3)</a:t>
            </a:r>
            <a:r>
              <a:rPr lang="ja-JP" altLang="ja-JP" sz="2400" dirty="0"/>
              <a:t>　危機管理委員会の開催を求めるときは，地区代表幹事に連絡する</a:t>
            </a:r>
          </a:p>
          <a:p>
            <a:r>
              <a:rPr lang="en-US" altLang="ja-JP" sz="2400" dirty="0"/>
              <a:t>(4)</a:t>
            </a:r>
            <a:r>
              <a:rPr lang="ja-JP" altLang="ja-JP" sz="2400" dirty="0"/>
              <a:t>　広報担当者と広報内容について協議する</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91788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重大事案の</a:t>
            </a:r>
            <a:r>
              <a:rPr kumimoji="0" lang="ja-JP" altLang="en-US" sz="4400" b="1" dirty="0" smtClean="0">
                <a:gradFill>
                  <a:gsLst>
                    <a:gs pos="0">
                      <a:schemeClr val="tx1">
                        <a:alpha val="92000"/>
                      </a:schemeClr>
                    </a:gs>
                    <a:gs pos="45000">
                      <a:schemeClr val="tx1">
                        <a:alpha val="51000"/>
                      </a:schemeClr>
                    </a:gs>
                    <a:gs pos="100000">
                      <a:schemeClr val="tx1"/>
                    </a:gs>
                  </a:gsLst>
                  <a:lin ang="3600000" scaled="0"/>
                </a:gradFill>
              </a:rPr>
              <a:t>処理　その</a:t>
            </a:r>
            <a:r>
              <a:rPr kumimoji="0" lang="en-US" altLang="ja-JP" sz="4400" b="1" dirty="0" smtClean="0">
                <a:gradFill>
                  <a:gsLst>
                    <a:gs pos="0">
                      <a:schemeClr val="tx1">
                        <a:alpha val="92000"/>
                      </a:schemeClr>
                    </a:gs>
                    <a:gs pos="45000">
                      <a:schemeClr val="tx1">
                        <a:alpha val="51000"/>
                      </a:schemeClr>
                    </a:gs>
                    <a:gs pos="100000">
                      <a:schemeClr val="tx1"/>
                    </a:gs>
                  </a:gsLst>
                  <a:lin ang="3600000" scaled="0"/>
                </a:gradFill>
              </a:rPr>
              <a:t>2</a:t>
            </a:r>
            <a:endParaRPr kumimoji="0" lang="ja-JP" altLang="en-US" sz="4400" b="1" dirty="0">
              <a:gradFill>
                <a:gsLst>
                  <a:gs pos="0">
                    <a:schemeClr val="tx1">
                      <a:alpha val="92000"/>
                    </a:schemeClr>
                  </a:gs>
                  <a:gs pos="45000">
                    <a:schemeClr val="tx1">
                      <a:alpha val="51000"/>
                    </a:schemeClr>
                  </a:gs>
                  <a:gs pos="100000">
                    <a:schemeClr val="tx1"/>
                  </a:gs>
                </a:gsLst>
                <a:lin ang="3600000" scaled="0"/>
              </a:gradFill>
            </a:endParaRPr>
          </a:p>
        </p:txBody>
      </p:sp>
      <p:sp>
        <p:nvSpPr>
          <p:cNvPr id="3" name="正方形/長方形 2"/>
          <p:cNvSpPr/>
          <p:nvPr/>
        </p:nvSpPr>
        <p:spPr>
          <a:xfrm>
            <a:off x="467544" y="1844824"/>
            <a:ext cx="7992888" cy="3754874"/>
          </a:xfrm>
          <a:prstGeom prst="rect">
            <a:avLst/>
          </a:prstGeom>
        </p:spPr>
        <p:txBody>
          <a:bodyPr wrap="square">
            <a:spAutoFit/>
          </a:bodyPr>
          <a:lstStyle/>
          <a:p>
            <a:r>
              <a:rPr lang="ja-JP" altLang="ja-JP" sz="2800" dirty="0"/>
              <a:t>３　地区代表幹事</a:t>
            </a:r>
          </a:p>
          <a:p>
            <a:endParaRPr lang="ja-JP" altLang="ja-JP" dirty="0"/>
          </a:p>
          <a:p>
            <a:r>
              <a:rPr lang="ja-JP" altLang="ja-JP" sz="2800" dirty="0"/>
              <a:t>４　危機管理</a:t>
            </a:r>
            <a:r>
              <a:rPr lang="ja-JP" altLang="ja-JP" sz="2800" dirty="0" smtClean="0"/>
              <a:t>委員長</a:t>
            </a:r>
            <a:endParaRPr lang="ja-JP" altLang="en-US" sz="2800" dirty="0" smtClean="0"/>
          </a:p>
          <a:p>
            <a:endParaRPr lang="ja-JP" altLang="ja-JP" dirty="0"/>
          </a:p>
          <a:p>
            <a:r>
              <a:rPr lang="ja-JP" altLang="ja-JP" sz="2800" dirty="0" smtClean="0"/>
              <a:t>５</a:t>
            </a:r>
            <a:r>
              <a:rPr lang="ja-JP" altLang="ja-JP" sz="2800" dirty="0"/>
              <a:t>　</a:t>
            </a:r>
            <a:r>
              <a:rPr lang="ja-JP" altLang="ja-JP" sz="2800" dirty="0" smtClean="0"/>
              <a:t>ガバナー</a:t>
            </a:r>
            <a:endParaRPr lang="ja-JP" altLang="ja-JP" sz="2800" dirty="0"/>
          </a:p>
          <a:p>
            <a:r>
              <a:rPr lang="ja-JP" altLang="en-US" dirty="0" smtClean="0"/>
              <a:t>　　　</a:t>
            </a:r>
            <a:r>
              <a:rPr lang="en-US" altLang="ja-JP" sz="2400" dirty="0" smtClean="0"/>
              <a:t>RI</a:t>
            </a:r>
            <a:r>
              <a:rPr lang="ja-JP" altLang="ja-JP" sz="2400" dirty="0"/>
              <a:t>に報告</a:t>
            </a:r>
            <a:r>
              <a:rPr lang="ja-JP" altLang="ja-JP" sz="2400" dirty="0" smtClean="0"/>
              <a:t>する</a:t>
            </a:r>
            <a:r>
              <a:rPr lang="ja-JP" altLang="en-US" sz="2400" dirty="0" smtClean="0"/>
              <a:t>場合</a:t>
            </a:r>
            <a:r>
              <a:rPr lang="ja-JP" altLang="ja-JP" sz="2400" dirty="0" smtClean="0"/>
              <a:t>，</a:t>
            </a:r>
            <a:endParaRPr lang="ja-JP" altLang="en-US" sz="2400" dirty="0" smtClean="0"/>
          </a:p>
          <a:p>
            <a:r>
              <a:rPr lang="ja-JP" altLang="en-US" sz="2400" dirty="0"/>
              <a:t>　</a:t>
            </a:r>
            <a:r>
              <a:rPr lang="ja-JP" altLang="en-US" sz="2400" dirty="0" smtClean="0"/>
              <a:t>　 </a:t>
            </a:r>
            <a:r>
              <a:rPr lang="ja-JP" altLang="ja-JP" sz="2400" dirty="0" smtClean="0">
                <a:solidFill>
                  <a:srgbClr val="FF0000"/>
                </a:solidFill>
              </a:rPr>
              <a:t>事態</a:t>
            </a:r>
            <a:r>
              <a:rPr lang="ja-JP" altLang="ja-JP" sz="2400" dirty="0">
                <a:solidFill>
                  <a:srgbClr val="FF0000"/>
                </a:solidFill>
              </a:rPr>
              <a:t>発生から７２時間以内</a:t>
            </a:r>
            <a:r>
              <a:rPr lang="ja-JP" altLang="ja-JP" sz="2400" dirty="0"/>
              <a:t>にしなくては</a:t>
            </a:r>
            <a:r>
              <a:rPr lang="ja-JP" altLang="ja-JP" sz="2400" dirty="0" smtClean="0"/>
              <a:t>ならない</a:t>
            </a:r>
            <a:endParaRPr lang="ja-JP" altLang="en-US" sz="2400" dirty="0" smtClean="0"/>
          </a:p>
          <a:p>
            <a:endParaRPr lang="ja-JP" altLang="ja-JP" dirty="0"/>
          </a:p>
          <a:p>
            <a:r>
              <a:rPr lang="ja-JP" altLang="ja-JP" sz="2800" dirty="0" smtClean="0"/>
              <a:t>６</a:t>
            </a:r>
            <a:r>
              <a:rPr lang="ja-JP" altLang="ja-JP" sz="2800" dirty="0"/>
              <a:t>　広報担当者</a:t>
            </a:r>
          </a:p>
          <a:p>
            <a:r>
              <a:rPr lang="ja-JP" altLang="en-US" dirty="0"/>
              <a:t>　</a:t>
            </a:r>
            <a:r>
              <a:rPr lang="ja-JP" altLang="en-US" dirty="0" smtClean="0"/>
              <a:t>　　</a:t>
            </a:r>
            <a:r>
              <a:rPr lang="ja-JP" altLang="ja-JP" sz="2400" dirty="0" smtClean="0"/>
              <a:t>メディア</a:t>
            </a:r>
            <a:r>
              <a:rPr lang="ja-JP" altLang="en-US" sz="2400" dirty="0" smtClean="0"/>
              <a:t>への</a:t>
            </a:r>
            <a:r>
              <a:rPr lang="ja-JP" altLang="ja-JP" sz="2400" dirty="0" smtClean="0"/>
              <a:t>広報</a:t>
            </a:r>
            <a:r>
              <a:rPr lang="ja-JP" altLang="ja-JP" sz="2400" dirty="0"/>
              <a:t>の窓口は，広報担当者で</a:t>
            </a:r>
            <a:r>
              <a:rPr lang="ja-JP" altLang="ja-JP" sz="2400" dirty="0" smtClean="0"/>
              <a:t>ある</a:t>
            </a:r>
            <a:endParaRPr lang="ja-JP" altLang="ja-JP" sz="2400"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04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11560" y="1149899"/>
            <a:ext cx="7416824" cy="504056"/>
          </a:xfrm>
        </p:spPr>
        <p:txBody>
          <a:bodyPr>
            <a:noAutofit/>
          </a:bodyPr>
          <a:lstStyle/>
          <a:p>
            <a:r>
              <a:rPr lang="ja-JP" altLang="ja-JP" sz="2000" dirty="0" smtClean="0"/>
              <a:t>①クラブ</a:t>
            </a:r>
            <a:r>
              <a:rPr lang="ja-JP" altLang="ja-JP" sz="2000" dirty="0"/>
              <a:t>のエリア内で大きな自然</a:t>
            </a:r>
            <a:r>
              <a:rPr lang="ja-JP" altLang="ja-JP" sz="2000" dirty="0" smtClean="0"/>
              <a:t>災害</a:t>
            </a:r>
            <a:r>
              <a:rPr lang="ja-JP" altLang="en-US" sz="2000" dirty="0" smtClean="0"/>
              <a:t>・事故・事件の</a:t>
            </a:r>
            <a:r>
              <a:rPr lang="ja-JP" altLang="ja-JP" sz="2000" dirty="0" smtClean="0"/>
              <a:t>発生</a:t>
            </a:r>
            <a:r>
              <a:rPr lang="ja-JP" altLang="en-US" sz="2000" dirty="0"/>
              <a:t>時</a:t>
            </a:r>
            <a:endParaRPr kumimoji="1" lang="ja-JP" altLang="en-US" sz="2000" dirty="0"/>
          </a:p>
        </p:txBody>
      </p:sp>
      <p:sp>
        <p:nvSpPr>
          <p:cNvPr id="3" name="コンテンツ プレースホルダー 2"/>
          <p:cNvSpPr>
            <a:spLocks noGrp="1"/>
          </p:cNvSpPr>
          <p:nvPr>
            <p:ph sz="quarter" idx="13"/>
          </p:nvPr>
        </p:nvSpPr>
        <p:spPr>
          <a:xfrm>
            <a:off x="594319" y="5949280"/>
            <a:ext cx="8352928" cy="504056"/>
          </a:xfrm>
        </p:spPr>
        <p:txBody>
          <a:bodyPr>
            <a:noAutofit/>
          </a:bodyPr>
          <a:lstStyle/>
          <a:p>
            <a:r>
              <a:rPr lang="ja-JP" altLang="ja-JP" sz="2000" dirty="0"/>
              <a:t>クラブ内の緊急連絡体制の</a:t>
            </a:r>
            <a:r>
              <a:rPr lang="ja-JP" altLang="ja-JP" sz="2000" dirty="0" smtClean="0"/>
              <a:t>確認</a:t>
            </a:r>
            <a:r>
              <a:rPr lang="ja-JP" altLang="en-US" sz="2000" dirty="0" smtClean="0"/>
              <a:t>　安否確認　　</a:t>
            </a:r>
            <a:r>
              <a:rPr lang="en-US" altLang="ja-JP" sz="2000" dirty="0" smtClean="0"/>
              <a:t>RI</a:t>
            </a:r>
            <a:r>
              <a:rPr lang="ja-JP" altLang="en-US" sz="2000" dirty="0" smtClean="0"/>
              <a:t>（地区）への連絡</a:t>
            </a:r>
            <a:endParaRPr kumimoji="1" lang="ja-JP" altLang="en-US" sz="2000" dirty="0"/>
          </a:p>
        </p:txBody>
      </p:sp>
      <p:sp>
        <p:nvSpPr>
          <p:cNvPr id="4" name="タイトル 3"/>
          <p:cNvSpPr>
            <a:spLocks noGrp="1"/>
          </p:cNvSpPr>
          <p:nvPr>
            <p:ph type="title"/>
          </p:nvPr>
        </p:nvSpPr>
        <p:spPr>
          <a:xfrm>
            <a:off x="390925" y="260648"/>
            <a:ext cx="7924800" cy="796950"/>
          </a:xfrm>
        </p:spPr>
        <p:txBody>
          <a:bodyPr>
            <a:noAutofit/>
          </a:bodyPr>
          <a:lstStyle/>
          <a:p>
            <a:pPr>
              <a:spcBef>
                <a:spcPts val="0"/>
              </a:spcBef>
            </a:pPr>
            <a:r>
              <a:rPr kumimoji="0" lang="en-US" altLang="ja-JP" sz="3600" b="1" dirty="0">
                <a:solidFill>
                  <a:srgbClr val="FFFF00"/>
                </a:solidFill>
              </a:rPr>
              <a:t>A  </a:t>
            </a:r>
            <a:r>
              <a:rPr kumimoji="0" lang="ja-JP" altLang="ja-JP" sz="3600" b="1" dirty="0" smtClean="0">
                <a:solidFill>
                  <a:srgbClr val="FFFF00"/>
                </a:solidFill>
              </a:rPr>
              <a:t>事故</a:t>
            </a:r>
            <a:r>
              <a:rPr kumimoji="0" lang="ja-JP" altLang="ja-JP" sz="3600" b="1" dirty="0">
                <a:solidFill>
                  <a:srgbClr val="FFFF00"/>
                </a:solidFill>
              </a:rPr>
              <a:t>、自然災害、病気の場合</a:t>
            </a:r>
            <a:endParaRPr kumimoji="0" lang="ja-JP" altLang="en-US" sz="3600" b="1" dirty="0">
              <a:solidFill>
                <a:srgbClr val="FFFF00"/>
              </a:solidFill>
            </a:endParaRPr>
          </a:p>
        </p:txBody>
      </p:sp>
      <p:sp>
        <p:nvSpPr>
          <p:cNvPr id="10" name="角丸四角形 9"/>
          <p:cNvSpPr/>
          <p:nvPr/>
        </p:nvSpPr>
        <p:spPr>
          <a:xfrm>
            <a:off x="6804248" y="2003922"/>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2843808" y="3985471"/>
            <a:ext cx="1584176"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5436096" y="4538177"/>
            <a:ext cx="194421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電話以外</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角丸四角形 12"/>
          <p:cNvSpPr/>
          <p:nvPr/>
        </p:nvSpPr>
        <p:spPr>
          <a:xfrm>
            <a:off x="2843808" y="1947546"/>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角丸四角形 13"/>
          <p:cNvSpPr/>
          <p:nvPr/>
        </p:nvSpPr>
        <p:spPr>
          <a:xfrm>
            <a:off x="5436096" y="3311534"/>
            <a:ext cx="194421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緊急連絡網</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電話</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角丸四角形 14"/>
          <p:cNvSpPr/>
          <p:nvPr/>
        </p:nvSpPr>
        <p:spPr>
          <a:xfrm>
            <a:off x="7740352" y="3311535"/>
            <a:ext cx="1008112" cy="213051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緊急連絡体制確認</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右矢印 16"/>
          <p:cNvSpPr/>
          <p:nvPr/>
        </p:nvSpPr>
        <p:spPr>
          <a:xfrm>
            <a:off x="4770783" y="2096954"/>
            <a:ext cx="1817441" cy="7200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連絡・報告</a:t>
            </a:r>
            <a:endParaRPr kumimoji="1" lang="ja-JP" altLang="en-US" dirty="0"/>
          </a:p>
        </p:txBody>
      </p:sp>
      <p:sp>
        <p:nvSpPr>
          <p:cNvPr id="18" name="上下矢印 17"/>
          <p:cNvSpPr/>
          <p:nvPr/>
        </p:nvSpPr>
        <p:spPr>
          <a:xfrm>
            <a:off x="3095836" y="2924943"/>
            <a:ext cx="1080120" cy="936104"/>
          </a:xfrm>
          <a:prstGeom prst="upDownArrow">
            <a:avLst>
              <a:gd name="adj1" fmla="val 70732"/>
              <a:gd name="adj2" fmla="val 3315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承認</a:t>
            </a:r>
          </a:p>
          <a:p>
            <a:pPr algn="ctr"/>
            <a:r>
              <a:rPr lang="ja-JP" altLang="en-US" dirty="0"/>
              <a:t>指示</a:t>
            </a:r>
            <a:endParaRPr kumimoji="1" lang="ja-JP" altLang="en-US" dirty="0"/>
          </a:p>
        </p:txBody>
      </p:sp>
      <p:sp>
        <p:nvSpPr>
          <p:cNvPr id="19" name="右矢印 18"/>
          <p:cNvSpPr/>
          <p:nvPr/>
        </p:nvSpPr>
        <p:spPr>
          <a:xfrm>
            <a:off x="1907704" y="2698690"/>
            <a:ext cx="1152128" cy="1822162"/>
          </a:xfrm>
          <a:prstGeom prst="rightArrow">
            <a:avLst>
              <a:gd name="adj1" fmla="val 50000"/>
              <a:gd name="adj2" fmla="val 410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p>
          <a:p>
            <a:pPr algn="ctr"/>
            <a:r>
              <a:rPr kumimoji="1" lang="ja-JP" altLang="en-US" dirty="0" smtClean="0"/>
              <a:t>連絡</a:t>
            </a:r>
            <a:endParaRPr kumimoji="1" lang="ja-JP" altLang="en-US" dirty="0"/>
          </a:p>
        </p:txBody>
      </p:sp>
      <p:sp>
        <p:nvSpPr>
          <p:cNvPr id="20" name="爆発 2 19"/>
          <p:cNvSpPr/>
          <p:nvPr/>
        </p:nvSpPr>
        <p:spPr>
          <a:xfrm>
            <a:off x="21794" y="1626999"/>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災害発生</a:t>
            </a:r>
          </a:p>
        </p:txBody>
      </p:sp>
      <p:sp>
        <p:nvSpPr>
          <p:cNvPr id="21" name="右矢印 20"/>
          <p:cNvSpPr/>
          <p:nvPr/>
        </p:nvSpPr>
        <p:spPr>
          <a:xfrm>
            <a:off x="4554758" y="3501008"/>
            <a:ext cx="881337" cy="87731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22" name="右矢印 21"/>
          <p:cNvSpPr/>
          <p:nvPr/>
        </p:nvSpPr>
        <p:spPr>
          <a:xfrm>
            <a:off x="4571999" y="4520852"/>
            <a:ext cx="864095" cy="88142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
        <p:nvSpPr>
          <p:cNvPr id="23" name="角丸四角形 22"/>
          <p:cNvSpPr/>
          <p:nvPr/>
        </p:nvSpPr>
        <p:spPr>
          <a:xfrm>
            <a:off x="273597" y="4160068"/>
            <a:ext cx="1900840" cy="106572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第一認知者</a:t>
            </a:r>
          </a:p>
        </p:txBody>
      </p:sp>
      <p:pic>
        <p:nvPicPr>
          <p:cNvPr id="2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4892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2000" fill="hold"/>
                                        <p:tgtEl>
                                          <p:spTgt spid="20"/>
                                        </p:tgtEl>
                                        <p:attrNameLst>
                                          <p:attrName>ppt_w</p:attrName>
                                        </p:attrNameLst>
                                      </p:cBhvr>
                                      <p:tavLst>
                                        <p:tav tm="0">
                                          <p:val>
                                            <p:fltVal val="0"/>
                                          </p:val>
                                        </p:tav>
                                        <p:tav tm="100000">
                                          <p:val>
                                            <p:strVal val="#ppt_w"/>
                                          </p:val>
                                        </p:tav>
                                      </p:tavLst>
                                    </p:anim>
                                    <p:anim calcmode="lin" valueType="num">
                                      <p:cBhvr>
                                        <p:cTn id="12" dur="2000" fill="hold"/>
                                        <p:tgtEl>
                                          <p:spTgt spid="20"/>
                                        </p:tgtEl>
                                        <p:attrNameLst>
                                          <p:attrName>ppt_h</p:attrName>
                                        </p:attrNameLst>
                                      </p:cBhvr>
                                      <p:tavLst>
                                        <p:tav tm="0">
                                          <p:val>
                                            <p:fltVal val="0"/>
                                          </p:val>
                                        </p:tav>
                                        <p:tav tm="100000">
                                          <p:val>
                                            <p:strVal val="#ppt_h"/>
                                          </p:val>
                                        </p:tav>
                                      </p:tavLst>
                                    </p:anim>
                                    <p:anim calcmode="lin" valueType="num">
                                      <p:cBhvr>
                                        <p:cTn id="13" dur="2000" fill="hold"/>
                                        <p:tgtEl>
                                          <p:spTgt spid="20"/>
                                        </p:tgtEl>
                                        <p:attrNameLst>
                                          <p:attrName>style.rotation</p:attrName>
                                        </p:attrNameLst>
                                      </p:cBhvr>
                                      <p:tavLst>
                                        <p:tav tm="0">
                                          <p:val>
                                            <p:fltVal val="90"/>
                                          </p:val>
                                        </p:tav>
                                        <p:tav tm="100000">
                                          <p:val>
                                            <p:fltVal val="0"/>
                                          </p:val>
                                        </p:tav>
                                      </p:tavLst>
                                    </p:anim>
                                    <p:animEffect transition="in" filter="fade">
                                      <p:cBhvr>
                                        <p:cTn id="14" dur="2000"/>
                                        <p:tgtEl>
                                          <p:spTgt spid="20"/>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20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par>
                          <p:cTn id="22" fill="hold">
                            <p:stCondLst>
                              <p:cond delay="60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10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1000"/>
                                        <p:tgtEl>
                                          <p:spTgt spid="11"/>
                                        </p:tgtEl>
                                      </p:cBhvr>
                                    </p:animEffect>
                                  </p:childTnLst>
                                </p:cTn>
                              </p:par>
                            </p:childTnLst>
                          </p:cTn>
                        </p:par>
                        <p:par>
                          <p:cTn id="29" fill="hold">
                            <p:stCondLst>
                              <p:cond delay="7000"/>
                            </p:stCondLst>
                            <p:childTnLst>
                              <p:par>
                                <p:cTn id="30" presetID="16" presetClass="entr" presetSubtype="4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outHorizontal)">
                                      <p:cBhvr>
                                        <p:cTn id="32" dur="10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10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1000"/>
                                        <p:tgtEl>
                                          <p:spTgt spid="10"/>
                                        </p:tgtEl>
                                      </p:cBhvr>
                                    </p:animEffect>
                                  </p:childTnLst>
                                </p:cTn>
                              </p:par>
                            </p:childTnLst>
                          </p:cTn>
                        </p:par>
                        <p:par>
                          <p:cTn id="53" fill="hold">
                            <p:stCondLst>
                              <p:cond delay="10000"/>
                            </p:stCondLst>
                            <p:childTnLst>
                              <p:par>
                                <p:cTn id="54" presetID="45"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par>
                          <p:cTn id="59" fill="hold">
                            <p:stCondLst>
                              <p:cond delay="12000"/>
                            </p:stCondLst>
                            <p:childTnLst>
                              <p:par>
                                <p:cTn id="60" presetID="42" presetClass="entr" presetSubtype="0" fill="hold" grpId="0" nodeType="after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fade">
                                      <p:cBhvr>
                                        <p:cTn id="62" dur="2000"/>
                                        <p:tgtEl>
                                          <p:spTgt spid="3">
                                            <p:txEl>
                                              <p:pRg st="0" end="0"/>
                                            </p:txEl>
                                          </p:spTgt>
                                        </p:tgtEl>
                                      </p:cBhvr>
                                    </p:animEffect>
                                    <p:anim calcmode="lin" valueType="num">
                                      <p:cBhvr>
                                        <p:cTn id="6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4000"/>
                            </p:stCondLst>
                            <p:childTnLst>
                              <p:par>
                                <p:cTn id="66" presetID="21" presetClass="emph" presetSubtype="0" fill="hold" grpId="1" nodeType="afterEffect">
                                  <p:stCondLst>
                                    <p:cond delay="750"/>
                                  </p:stCondLst>
                                  <p:childTnLst>
                                    <p:animClr clrSpc="hsl" dir="cw">
                                      <p:cBhvr override="childStyle">
                                        <p:cTn id="67" dur="2000" fill="hold"/>
                                        <p:tgtEl>
                                          <p:spTgt spid="15"/>
                                        </p:tgtEl>
                                        <p:attrNameLst>
                                          <p:attrName>style.color</p:attrName>
                                        </p:attrNameLst>
                                      </p:cBhvr>
                                      <p:by>
                                        <p:hsl h="7200000" s="0" l="0"/>
                                      </p:by>
                                    </p:animClr>
                                    <p:animClr clrSpc="hsl" dir="cw">
                                      <p:cBhvr>
                                        <p:cTn id="68" dur="2000" fill="hold"/>
                                        <p:tgtEl>
                                          <p:spTgt spid="15"/>
                                        </p:tgtEl>
                                        <p:attrNameLst>
                                          <p:attrName>fillcolor</p:attrName>
                                        </p:attrNameLst>
                                      </p:cBhvr>
                                      <p:by>
                                        <p:hsl h="7200000" s="0" l="0"/>
                                      </p:by>
                                    </p:animClr>
                                    <p:animClr clrSpc="hsl" dir="cw">
                                      <p:cBhvr>
                                        <p:cTn id="69" dur="2000" fill="hold"/>
                                        <p:tgtEl>
                                          <p:spTgt spid="15"/>
                                        </p:tgtEl>
                                        <p:attrNameLst>
                                          <p:attrName>stroke.color</p:attrName>
                                        </p:attrNameLst>
                                      </p:cBhvr>
                                      <p:by>
                                        <p:hsl h="7200000" s="0" l="0"/>
                                      </p:by>
                                    </p:animClr>
                                    <p:set>
                                      <p:cBhvr>
                                        <p:cTn id="70" dur="2000" fill="hold"/>
                                        <p:tgtEl>
                                          <p:spTgt spid="15"/>
                                        </p:tgtEl>
                                        <p:attrNameLst>
                                          <p:attrName>fill.type</p:attrName>
                                        </p:attrNameLst>
                                      </p:cBhvr>
                                      <p:to>
                                        <p:strVal val="solid"/>
                                      </p:to>
                                    </p:set>
                                  </p:childTnLst>
                                </p:cTn>
                              </p:par>
                            </p:childTnLst>
                          </p:cTn>
                        </p:par>
                        <p:par>
                          <p:cTn id="71" fill="hold">
                            <p:stCondLst>
                              <p:cond delay="16750"/>
                            </p:stCondLst>
                            <p:childTnLst>
                              <p:par>
                                <p:cTn id="72" presetID="21" presetClass="emph" presetSubtype="0" fill="hold" grpId="1" nodeType="afterEffect">
                                  <p:stCondLst>
                                    <p:cond delay="500"/>
                                  </p:stCondLst>
                                  <p:childTnLst>
                                    <p:animClr clrSpc="hsl" dir="cw">
                                      <p:cBhvr override="childStyle">
                                        <p:cTn id="73" dur="2000" fill="hold"/>
                                        <p:tgtEl>
                                          <p:spTgt spid="12"/>
                                        </p:tgtEl>
                                        <p:attrNameLst>
                                          <p:attrName>style.color</p:attrName>
                                        </p:attrNameLst>
                                      </p:cBhvr>
                                      <p:by>
                                        <p:hsl h="7200000" s="0" l="0"/>
                                      </p:by>
                                    </p:animClr>
                                    <p:animClr clrSpc="hsl" dir="cw">
                                      <p:cBhvr>
                                        <p:cTn id="74" dur="2000" fill="hold"/>
                                        <p:tgtEl>
                                          <p:spTgt spid="12"/>
                                        </p:tgtEl>
                                        <p:attrNameLst>
                                          <p:attrName>fillcolor</p:attrName>
                                        </p:attrNameLst>
                                      </p:cBhvr>
                                      <p:by>
                                        <p:hsl h="7200000" s="0" l="0"/>
                                      </p:by>
                                    </p:animClr>
                                    <p:animClr clrSpc="hsl" dir="cw">
                                      <p:cBhvr>
                                        <p:cTn id="75" dur="2000" fill="hold"/>
                                        <p:tgtEl>
                                          <p:spTgt spid="12"/>
                                        </p:tgtEl>
                                        <p:attrNameLst>
                                          <p:attrName>stroke.color</p:attrName>
                                        </p:attrNameLst>
                                      </p:cBhvr>
                                      <p:by>
                                        <p:hsl h="7200000" s="0" l="0"/>
                                      </p:by>
                                    </p:animClr>
                                    <p:set>
                                      <p:cBhvr>
                                        <p:cTn id="76"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10" grpId="0" animBg="1"/>
      <p:bldP spid="11" grpId="0" animBg="1"/>
      <p:bldP spid="12" grpId="0" animBg="1"/>
      <p:bldP spid="12" grpId="1" animBg="1"/>
      <p:bldP spid="13" grpId="0" animBg="1"/>
      <p:bldP spid="14" grpId="0" animBg="1"/>
      <p:bldP spid="15" grpId="0" animBg="1"/>
      <p:bldP spid="15" grpId="1"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half" idx="15"/>
          </p:nvPr>
        </p:nvSpPr>
        <p:spPr>
          <a:xfrm>
            <a:off x="467544" y="1052736"/>
            <a:ext cx="8352928" cy="504056"/>
          </a:xfrm>
        </p:spPr>
        <p:txBody>
          <a:bodyPr>
            <a:noAutofit/>
          </a:bodyPr>
          <a:lstStyle/>
          <a:p>
            <a:r>
              <a:rPr lang="ja-JP" altLang="ja-JP" sz="2400" dirty="0" smtClean="0"/>
              <a:t>②主催</a:t>
            </a:r>
            <a:r>
              <a:rPr lang="ja-JP" altLang="ja-JP" sz="2400" dirty="0"/>
              <a:t>の事業での事故、自然災害、けが・病気等の発生時</a:t>
            </a:r>
            <a:endParaRPr kumimoji="1" lang="ja-JP" altLang="en-US" sz="2400" dirty="0"/>
          </a:p>
        </p:txBody>
      </p:sp>
      <p:sp>
        <p:nvSpPr>
          <p:cNvPr id="2" name="コンテンツ プレースホルダー 1"/>
          <p:cNvSpPr>
            <a:spLocks noGrp="1"/>
          </p:cNvSpPr>
          <p:nvPr>
            <p:ph sz="quarter" idx="14"/>
          </p:nvPr>
        </p:nvSpPr>
        <p:spPr>
          <a:xfrm>
            <a:off x="611560" y="1556792"/>
            <a:ext cx="8208912" cy="432048"/>
          </a:xfrm>
        </p:spPr>
        <p:txBody>
          <a:bodyPr>
            <a:noAutofit/>
          </a:bodyPr>
          <a:lstStyle/>
          <a:p>
            <a:r>
              <a:rPr lang="en-US" altLang="ja-JP" sz="1800" dirty="0"/>
              <a:t>a</a:t>
            </a:r>
            <a:r>
              <a:rPr lang="en-US" altLang="ja-JP" sz="1800" dirty="0" smtClean="0"/>
              <a:t>.</a:t>
            </a:r>
            <a:r>
              <a:rPr lang="ja-JP" altLang="ja-JP" sz="1800" dirty="0" smtClean="0"/>
              <a:t>青少年</a:t>
            </a:r>
            <a:r>
              <a:rPr lang="ja-JP" altLang="en-US" sz="1800" dirty="0" smtClean="0"/>
              <a:t>（</a:t>
            </a:r>
            <a:r>
              <a:rPr lang="ja-JP" altLang="ja-JP" sz="1800" dirty="0" smtClean="0"/>
              <a:t>未成年</a:t>
            </a:r>
            <a:r>
              <a:rPr lang="ja-JP" altLang="en-US" sz="1800" dirty="0" smtClean="0"/>
              <a:t>）</a:t>
            </a:r>
            <a:r>
              <a:rPr lang="ja-JP" altLang="ja-JP" sz="1800" dirty="0" smtClean="0"/>
              <a:t>の</a:t>
            </a:r>
            <a:r>
              <a:rPr lang="ja-JP" altLang="ja-JP" sz="1800" dirty="0"/>
              <a:t>事業を</a:t>
            </a:r>
            <a:r>
              <a:rPr lang="ja-JP" altLang="ja-JP" sz="1800" dirty="0" smtClean="0"/>
              <a:t>実施</a:t>
            </a:r>
            <a:r>
              <a:rPr lang="ja-JP" altLang="en-US" sz="1800" dirty="0" smtClean="0"/>
              <a:t>（前・</a:t>
            </a:r>
            <a:r>
              <a:rPr lang="ja-JP" altLang="ja-JP" sz="1800" dirty="0" smtClean="0"/>
              <a:t>中</a:t>
            </a:r>
            <a:r>
              <a:rPr lang="ja-JP" altLang="en-US" sz="1800" dirty="0" smtClean="0"/>
              <a:t>・後）</a:t>
            </a:r>
            <a:r>
              <a:rPr lang="ja-JP" altLang="ja-JP" sz="1800" dirty="0" smtClean="0"/>
              <a:t>に</a:t>
            </a:r>
            <a:r>
              <a:rPr lang="ja-JP" altLang="ja-JP" sz="1800" dirty="0"/>
              <a:t>トラブルが発生した場合　　</a:t>
            </a:r>
            <a:endParaRPr lang="ja-JP" altLang="en-US" sz="1800" dirty="0" smtClean="0"/>
          </a:p>
          <a:p>
            <a:endParaRPr lang="ja-JP" altLang="ja-JP" sz="1800" dirty="0"/>
          </a:p>
          <a:p>
            <a:endParaRPr lang="ja-JP" altLang="en-US" sz="1800" dirty="0"/>
          </a:p>
          <a:p>
            <a:endParaRPr lang="ja-JP" altLang="ja-JP" sz="1800" dirty="0"/>
          </a:p>
          <a:p>
            <a:endParaRPr kumimoji="1" lang="ja-JP" altLang="en-US" sz="1800" dirty="0"/>
          </a:p>
        </p:txBody>
      </p:sp>
      <p:sp>
        <p:nvSpPr>
          <p:cNvPr id="4" name="タイトル 3"/>
          <p:cNvSpPr>
            <a:spLocks noGrp="1"/>
          </p:cNvSpPr>
          <p:nvPr>
            <p:ph type="title"/>
          </p:nvPr>
        </p:nvSpPr>
        <p:spPr>
          <a:xfrm>
            <a:off x="611560" y="116632"/>
            <a:ext cx="8064896" cy="796950"/>
          </a:xfrm>
        </p:spPr>
        <p:txBody>
          <a:bodyPr>
            <a:normAutofit/>
          </a:bodyPr>
          <a:lstStyle/>
          <a:p>
            <a:r>
              <a:rPr kumimoji="0" lang="en-US" altLang="ja-JP" sz="3600" b="1" dirty="0">
                <a:solidFill>
                  <a:srgbClr val="FFFF00"/>
                </a:solidFill>
              </a:rPr>
              <a:t>A  </a:t>
            </a:r>
            <a:r>
              <a:rPr kumimoji="0" lang="ja-JP" altLang="ja-JP" sz="3600" b="1" dirty="0" smtClean="0">
                <a:solidFill>
                  <a:srgbClr val="FFFF00"/>
                </a:solidFill>
              </a:rPr>
              <a:t>事故</a:t>
            </a:r>
            <a:r>
              <a:rPr kumimoji="0" lang="ja-JP" altLang="ja-JP" sz="3600" b="1" dirty="0">
                <a:solidFill>
                  <a:srgbClr val="FFFF00"/>
                </a:solidFill>
              </a:rPr>
              <a:t>、自然災害、病気の場合</a:t>
            </a:r>
            <a:endParaRPr kumimoji="0" lang="ja-JP" altLang="en-US" sz="3600" b="1" dirty="0">
              <a:solidFill>
                <a:srgbClr val="FFFF00"/>
              </a:solidFill>
            </a:endParaRPr>
          </a:p>
        </p:txBody>
      </p:sp>
      <p:sp>
        <p:nvSpPr>
          <p:cNvPr id="9" name="コンテンツ プレースホルダー 1"/>
          <p:cNvSpPr>
            <a:spLocks noGrp="1"/>
          </p:cNvSpPr>
          <p:nvPr>
            <p:ph sz="quarter" idx="14"/>
          </p:nvPr>
        </p:nvSpPr>
        <p:spPr>
          <a:xfrm>
            <a:off x="611560" y="1988840"/>
            <a:ext cx="7704856" cy="432048"/>
          </a:xfrm>
        </p:spPr>
        <p:txBody>
          <a:bodyPr>
            <a:normAutofit/>
          </a:bodyPr>
          <a:lstStyle/>
          <a:p>
            <a:r>
              <a:rPr lang="en-US" altLang="ja-JP" sz="1800" dirty="0" smtClean="0"/>
              <a:t>b.</a:t>
            </a:r>
            <a:r>
              <a:rPr lang="ja-JP" altLang="ja-JP" sz="1800" dirty="0" smtClean="0"/>
              <a:t> 一般</a:t>
            </a:r>
            <a:r>
              <a:rPr lang="ja-JP" altLang="ja-JP" sz="1800" dirty="0"/>
              <a:t>対象の事業を</a:t>
            </a:r>
            <a:r>
              <a:rPr lang="ja-JP" altLang="ja-JP" sz="1800" dirty="0" smtClean="0"/>
              <a:t>実施</a:t>
            </a:r>
            <a:r>
              <a:rPr lang="ja-JP" altLang="en-US" sz="1800" dirty="0" smtClean="0"/>
              <a:t>（</a:t>
            </a:r>
            <a:r>
              <a:rPr lang="ja-JP" altLang="en-US" sz="1800" dirty="0"/>
              <a:t>前・</a:t>
            </a:r>
            <a:r>
              <a:rPr lang="ja-JP" altLang="ja-JP" sz="1800" dirty="0"/>
              <a:t>中</a:t>
            </a:r>
            <a:r>
              <a:rPr lang="ja-JP" altLang="en-US" sz="1800" dirty="0"/>
              <a:t>・後）</a:t>
            </a:r>
            <a:r>
              <a:rPr lang="ja-JP" altLang="ja-JP" sz="1800" dirty="0" smtClean="0"/>
              <a:t>に</a:t>
            </a:r>
            <a:r>
              <a:rPr lang="ja-JP" altLang="ja-JP" sz="1800" dirty="0"/>
              <a:t>トラブルが発生した場合　</a:t>
            </a:r>
            <a:endParaRPr lang="ja-JP" altLang="en-US" sz="1800" dirty="0" smtClean="0"/>
          </a:p>
          <a:p>
            <a:endParaRPr lang="ja-JP" altLang="ja-JP" dirty="0"/>
          </a:p>
          <a:p>
            <a:endParaRPr kumimoji="1" lang="ja-JP" altLang="en-US" dirty="0"/>
          </a:p>
        </p:txBody>
      </p:sp>
      <p:sp>
        <p:nvSpPr>
          <p:cNvPr id="12" name="正方形/長方形 11"/>
          <p:cNvSpPr/>
          <p:nvPr/>
        </p:nvSpPr>
        <p:spPr>
          <a:xfrm>
            <a:off x="755576" y="6205954"/>
            <a:ext cx="7560840" cy="369332"/>
          </a:xfrm>
          <a:prstGeom prst="rect">
            <a:avLst/>
          </a:prstGeom>
        </p:spPr>
        <p:txBody>
          <a:bodyPr wrap="square">
            <a:spAutoFit/>
          </a:bodyPr>
          <a:lstStyle/>
          <a:p>
            <a:r>
              <a:rPr lang="ja-JP" altLang="en-US" dirty="0"/>
              <a:t>対応決定方法　</a:t>
            </a:r>
            <a:r>
              <a:rPr lang="ja-JP" altLang="ja-JP" dirty="0"/>
              <a:t>一般参加者の把握</a:t>
            </a:r>
            <a:r>
              <a:rPr lang="ja-JP" altLang="en-US" dirty="0"/>
              <a:t>（連絡手段）　</a:t>
            </a:r>
            <a:r>
              <a:rPr lang="en-US" altLang="ja-JP" dirty="0"/>
              <a:t>RI</a:t>
            </a:r>
            <a:r>
              <a:rPr lang="ja-JP" altLang="en-US" dirty="0"/>
              <a:t>（地区）への連絡</a:t>
            </a:r>
          </a:p>
        </p:txBody>
      </p:sp>
      <p:sp>
        <p:nvSpPr>
          <p:cNvPr id="13" name="角丸四角形 12"/>
          <p:cNvSpPr/>
          <p:nvPr/>
        </p:nvSpPr>
        <p:spPr>
          <a:xfrm>
            <a:off x="2555776" y="2990530"/>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主催事業</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角丸四角形 13"/>
          <p:cNvSpPr/>
          <p:nvPr/>
        </p:nvSpPr>
        <p:spPr>
          <a:xfrm>
            <a:off x="7452319" y="4983261"/>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参加者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角丸四角形 14"/>
          <p:cNvSpPr/>
          <p:nvPr/>
        </p:nvSpPr>
        <p:spPr>
          <a:xfrm>
            <a:off x="315617" y="4986945"/>
            <a:ext cx="1584176" cy="864096"/>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保険加入</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角丸四角形 15"/>
          <p:cNvSpPr/>
          <p:nvPr/>
        </p:nvSpPr>
        <p:spPr>
          <a:xfrm>
            <a:off x="4675854" y="3053345"/>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角丸四角形 16"/>
          <p:cNvSpPr/>
          <p:nvPr/>
        </p:nvSpPr>
        <p:spPr>
          <a:xfrm>
            <a:off x="4976260" y="4986945"/>
            <a:ext cx="1584176"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角丸四角形 17"/>
          <p:cNvSpPr/>
          <p:nvPr/>
        </p:nvSpPr>
        <p:spPr>
          <a:xfrm>
            <a:off x="387625" y="3109528"/>
            <a:ext cx="1440160" cy="864096"/>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参加者登録</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角丸四角形 18"/>
          <p:cNvSpPr/>
          <p:nvPr/>
        </p:nvSpPr>
        <p:spPr>
          <a:xfrm>
            <a:off x="2195736" y="4983261"/>
            <a:ext cx="194421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担当委員会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角丸四角形 19"/>
          <p:cNvSpPr/>
          <p:nvPr/>
        </p:nvSpPr>
        <p:spPr>
          <a:xfrm>
            <a:off x="7318243" y="299526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上矢印 20"/>
          <p:cNvSpPr/>
          <p:nvPr/>
        </p:nvSpPr>
        <p:spPr>
          <a:xfrm>
            <a:off x="2915816" y="3973624"/>
            <a:ext cx="1008112" cy="89553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実施</a:t>
            </a:r>
            <a:endParaRPr kumimoji="1" lang="ja-JP" altLang="en-US" dirty="0"/>
          </a:p>
        </p:txBody>
      </p:sp>
      <p:sp>
        <p:nvSpPr>
          <p:cNvPr id="22" name="上下矢印 21"/>
          <p:cNvSpPr/>
          <p:nvPr/>
        </p:nvSpPr>
        <p:spPr>
          <a:xfrm>
            <a:off x="4933256" y="3973624"/>
            <a:ext cx="1222919" cy="895536"/>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承認指示</a:t>
            </a:r>
            <a:endParaRPr kumimoji="1" lang="ja-JP" altLang="en-US" dirty="0"/>
          </a:p>
        </p:txBody>
      </p:sp>
      <p:sp>
        <p:nvSpPr>
          <p:cNvPr id="23" name="左右矢印 22"/>
          <p:cNvSpPr/>
          <p:nvPr/>
        </p:nvSpPr>
        <p:spPr>
          <a:xfrm>
            <a:off x="4139952" y="4983261"/>
            <a:ext cx="836308" cy="867780"/>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a:t>
            </a:r>
            <a:endParaRPr kumimoji="1" lang="ja-JP" altLang="en-US" dirty="0"/>
          </a:p>
        </p:txBody>
      </p:sp>
      <p:sp>
        <p:nvSpPr>
          <p:cNvPr id="25" name="ストライプ矢印 24"/>
          <p:cNvSpPr/>
          <p:nvPr/>
        </p:nvSpPr>
        <p:spPr>
          <a:xfrm>
            <a:off x="755576" y="4005064"/>
            <a:ext cx="1656183" cy="864096"/>
          </a:xfrm>
          <a:prstGeom prst="stripedRightArrow">
            <a:avLst>
              <a:gd name="adj1" fmla="val 52159"/>
              <a:gd name="adj2" fmla="val 50000"/>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事前準備</a:t>
            </a:r>
            <a:endParaRPr kumimoji="1" lang="ja-JP" altLang="en-US" dirty="0"/>
          </a:p>
        </p:txBody>
      </p:sp>
      <p:sp>
        <p:nvSpPr>
          <p:cNvPr id="26" name="右矢印 25"/>
          <p:cNvSpPr/>
          <p:nvPr/>
        </p:nvSpPr>
        <p:spPr>
          <a:xfrm>
            <a:off x="6282343" y="2990530"/>
            <a:ext cx="1035900" cy="86883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27" name="右矢印 26"/>
          <p:cNvSpPr/>
          <p:nvPr/>
        </p:nvSpPr>
        <p:spPr>
          <a:xfrm>
            <a:off x="6560436" y="4869160"/>
            <a:ext cx="891884" cy="10801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連絡対処</a:t>
            </a:r>
            <a:endParaRPr kumimoji="1" lang="ja-JP" altLang="en-US" dirty="0"/>
          </a:p>
        </p:txBody>
      </p:sp>
      <p:sp>
        <p:nvSpPr>
          <p:cNvPr id="10" name="爆発 2 9"/>
          <p:cNvSpPr/>
          <p:nvPr/>
        </p:nvSpPr>
        <p:spPr>
          <a:xfrm>
            <a:off x="2123728" y="2487454"/>
            <a:ext cx="2809529" cy="1800200"/>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トラブル発生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角丸四角形 23"/>
          <p:cNvSpPr/>
          <p:nvPr/>
        </p:nvSpPr>
        <p:spPr>
          <a:xfrm>
            <a:off x="2195736" y="4979014"/>
            <a:ext cx="1944216" cy="8604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第一認知者</a:t>
            </a:r>
          </a:p>
        </p:txBody>
      </p:sp>
      <p:pic>
        <p:nvPicPr>
          <p:cNvPr id="28"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6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2000"/>
                                        <p:tgtEl>
                                          <p:spTgt spid="9">
                                            <p:txEl>
                                              <p:pRg st="0" end="0"/>
                                            </p:txEl>
                                          </p:spTgt>
                                        </p:tgtEl>
                                      </p:cBhvr>
                                    </p:animEffect>
                                  </p:childTnLst>
                                </p:cTn>
                              </p:par>
                            </p:childTnLst>
                          </p:cTn>
                        </p:par>
                        <p:par>
                          <p:cTn id="16" fill="hold">
                            <p:stCondLst>
                              <p:cond delay="6000"/>
                            </p:stCondLst>
                            <p:childTnLst>
                              <p:par>
                                <p:cTn id="17" presetID="16" presetClass="entr" presetSubtype="37"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1000"/>
                                        <p:tgtEl>
                                          <p:spTgt spid="19"/>
                                        </p:tgtEl>
                                      </p:cBhvr>
                                    </p:animEffect>
                                  </p:childTnLst>
                                </p:cTn>
                              </p:par>
                            </p:childTnLst>
                          </p:cTn>
                        </p:par>
                        <p:par>
                          <p:cTn id="20" fill="hold">
                            <p:stCondLst>
                              <p:cond delay="7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000"/>
                                        <p:tgtEl>
                                          <p:spTgt spid="21"/>
                                        </p:tgtEl>
                                      </p:cBhvr>
                                    </p:animEffect>
                                  </p:childTnLst>
                                </p:cTn>
                              </p:par>
                            </p:childTnLst>
                          </p:cTn>
                        </p:par>
                        <p:par>
                          <p:cTn id="24" fill="hold">
                            <p:stCondLst>
                              <p:cond delay="8000"/>
                            </p:stCondLst>
                            <p:childTnLst>
                              <p:par>
                                <p:cTn id="25" presetID="16" presetClass="entr" presetSubtype="37"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Vertical)">
                                      <p:cBhvr>
                                        <p:cTn id="27" dur="1000"/>
                                        <p:tgtEl>
                                          <p:spTgt spid="13"/>
                                        </p:tgtEl>
                                      </p:cBhvr>
                                    </p:animEffect>
                                  </p:childTnLst>
                                </p:cTn>
                              </p:par>
                            </p:childTnLst>
                          </p:cTn>
                        </p:par>
                        <p:par>
                          <p:cTn id="28" fill="hold">
                            <p:stCondLst>
                              <p:cond delay="90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 calcmode="lin" valueType="num">
                                      <p:cBhvr>
                                        <p:cTn id="33" dur="2000" fill="hold"/>
                                        <p:tgtEl>
                                          <p:spTgt spid="10"/>
                                        </p:tgtEl>
                                        <p:attrNameLst>
                                          <p:attrName>style.rotation</p:attrName>
                                        </p:attrNameLst>
                                      </p:cBhvr>
                                      <p:tavLst>
                                        <p:tav tm="0">
                                          <p:val>
                                            <p:fltVal val="90"/>
                                          </p:val>
                                        </p:tav>
                                        <p:tav tm="100000">
                                          <p:val>
                                            <p:fltVal val="0"/>
                                          </p:val>
                                        </p:tav>
                                      </p:tavLst>
                                    </p:anim>
                                    <p:animEffect transition="in" filter="fade">
                                      <p:cBhvr>
                                        <p:cTn id="34" dur="2000"/>
                                        <p:tgtEl>
                                          <p:spTgt spid="10"/>
                                        </p:tgtEl>
                                      </p:cBhvr>
                                    </p:animEffect>
                                  </p:childTnLst>
                                </p:cTn>
                              </p:par>
                            </p:childTnLst>
                          </p:cTn>
                        </p:par>
                        <p:par>
                          <p:cTn id="35" fill="hold">
                            <p:stCondLst>
                              <p:cond delay="11000"/>
                            </p:stCondLst>
                            <p:childTnLst>
                              <p:par>
                                <p:cTn id="36" presetID="22"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2000"/>
                                        <p:tgtEl>
                                          <p:spTgt spid="24"/>
                                        </p:tgtEl>
                                      </p:cBhvr>
                                    </p:animEffect>
                                  </p:childTnLst>
                                </p:cTn>
                              </p:par>
                            </p:childTnLst>
                          </p:cTn>
                        </p:par>
                        <p:par>
                          <p:cTn id="39" fill="hold">
                            <p:stCondLst>
                              <p:cond delay="13000"/>
                            </p:stCondLst>
                            <p:childTnLst>
                              <p:par>
                                <p:cTn id="40" presetID="16" presetClass="entr" presetSubtype="37"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2000"/>
                                        <p:tgtEl>
                                          <p:spTgt spid="23"/>
                                        </p:tgtEl>
                                      </p:cBhvr>
                                    </p:animEffect>
                                  </p:childTnLst>
                                </p:cTn>
                              </p:par>
                            </p:childTnLst>
                          </p:cTn>
                        </p:par>
                        <p:par>
                          <p:cTn id="43" fill="hold">
                            <p:stCondLst>
                              <p:cond delay="1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1000"/>
                                        <p:tgtEl>
                                          <p:spTgt spid="16"/>
                                        </p:tgtEl>
                                      </p:cBhvr>
                                    </p:animEffect>
                                  </p:childTnLst>
                                </p:cTn>
                              </p:par>
                            </p:childTnLst>
                          </p:cTn>
                        </p:par>
                        <p:par>
                          <p:cTn id="50" fill="hold">
                            <p:stCondLst>
                              <p:cond delay="16000"/>
                            </p:stCondLst>
                            <p:childTnLst>
                              <p:par>
                                <p:cTn id="51" presetID="16" presetClass="entr" presetSubtype="4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outHorizontal)">
                                      <p:cBhvr>
                                        <p:cTn id="53" dur="2000"/>
                                        <p:tgtEl>
                                          <p:spTgt spid="22"/>
                                        </p:tgtEl>
                                      </p:cBhvr>
                                    </p:animEffect>
                                  </p:childTnLst>
                                </p:cTn>
                              </p:par>
                            </p:childTnLst>
                          </p:cTn>
                        </p:par>
                        <p:par>
                          <p:cTn id="54" fill="hold">
                            <p:stCondLst>
                              <p:cond delay="18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10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1000"/>
                                        <p:tgtEl>
                                          <p:spTgt spid="27"/>
                                        </p:tgtEl>
                                      </p:cBhvr>
                                    </p:animEffect>
                                  </p:childTnLst>
                                </p:cTn>
                              </p:par>
                            </p:childTnLst>
                          </p:cTn>
                        </p:par>
                        <p:par>
                          <p:cTn id="61" fill="hold">
                            <p:stCondLst>
                              <p:cond delay="190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1000"/>
                                        <p:tgtEl>
                                          <p:spTgt spid="14"/>
                                        </p:tgtEl>
                                      </p:cBhvr>
                                    </p:animEffect>
                                  </p:childTnLst>
                                </p:cTn>
                              </p:par>
                            </p:childTnLst>
                          </p:cTn>
                        </p:par>
                        <p:par>
                          <p:cTn id="68" fill="hold">
                            <p:stCondLst>
                              <p:cond delay="20000"/>
                            </p:stCondLst>
                            <p:childTnLst>
                              <p:par>
                                <p:cTn id="69" presetID="22" presetClass="entr" presetSubtype="8"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2000"/>
                                        <p:tgtEl>
                                          <p:spTgt spid="25"/>
                                        </p:tgtEl>
                                      </p:cBhvr>
                                    </p:animEffect>
                                  </p:childTnLst>
                                </p:cTn>
                              </p:par>
                            </p:childTnLst>
                          </p:cTn>
                        </p:par>
                        <p:par>
                          <p:cTn id="72" fill="hold">
                            <p:stCondLst>
                              <p:cond delay="22000"/>
                            </p:stCondLst>
                            <p:childTnLst>
                              <p:par>
                                <p:cTn id="73" presetID="42"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2000"/>
                                        <p:tgtEl>
                                          <p:spTgt spid="18"/>
                                        </p:tgtEl>
                                      </p:cBhvr>
                                    </p:animEffect>
                                    <p:anim calcmode="lin" valueType="num">
                                      <p:cBhvr>
                                        <p:cTn id="76" dur="2000" fill="hold"/>
                                        <p:tgtEl>
                                          <p:spTgt spid="18"/>
                                        </p:tgtEl>
                                        <p:attrNameLst>
                                          <p:attrName>ppt_x</p:attrName>
                                        </p:attrNameLst>
                                      </p:cBhvr>
                                      <p:tavLst>
                                        <p:tav tm="0">
                                          <p:val>
                                            <p:strVal val="#ppt_x"/>
                                          </p:val>
                                        </p:tav>
                                        <p:tav tm="100000">
                                          <p:val>
                                            <p:strVal val="#ppt_x"/>
                                          </p:val>
                                        </p:tav>
                                      </p:tavLst>
                                    </p:anim>
                                    <p:anim calcmode="lin" valueType="num">
                                      <p:cBhvr>
                                        <p:cTn id="77" dur="2000" fill="hold"/>
                                        <p:tgtEl>
                                          <p:spTgt spid="1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2000"/>
                                        <p:tgtEl>
                                          <p:spTgt spid="15"/>
                                        </p:tgtEl>
                                      </p:cBhvr>
                                    </p:animEffect>
                                    <p:anim calcmode="lin" valueType="num">
                                      <p:cBhvr>
                                        <p:cTn id="81" dur="2000" fill="hold"/>
                                        <p:tgtEl>
                                          <p:spTgt spid="15"/>
                                        </p:tgtEl>
                                        <p:attrNameLst>
                                          <p:attrName>ppt_x</p:attrName>
                                        </p:attrNameLst>
                                      </p:cBhvr>
                                      <p:tavLst>
                                        <p:tav tm="0">
                                          <p:val>
                                            <p:strVal val="#ppt_x"/>
                                          </p:val>
                                        </p:tav>
                                        <p:tav tm="100000">
                                          <p:val>
                                            <p:strVal val="#ppt_x"/>
                                          </p:val>
                                        </p:tav>
                                      </p:tavLst>
                                    </p:anim>
                                    <p:anim calcmode="lin" valueType="num">
                                      <p:cBhvr>
                                        <p:cTn id="82" dur="2000" fill="hold"/>
                                        <p:tgtEl>
                                          <p:spTgt spid="15"/>
                                        </p:tgtEl>
                                        <p:attrNameLst>
                                          <p:attrName>ppt_y</p:attrName>
                                        </p:attrNameLst>
                                      </p:cBhvr>
                                      <p:tavLst>
                                        <p:tav tm="0">
                                          <p:val>
                                            <p:strVal val="#ppt_y+.1"/>
                                          </p:val>
                                        </p:tav>
                                        <p:tav tm="100000">
                                          <p:val>
                                            <p:strVal val="#ppt_y"/>
                                          </p:val>
                                        </p:tav>
                                      </p:tavLst>
                                    </p:anim>
                                  </p:childTnLst>
                                </p:cTn>
                              </p:par>
                            </p:childTnLst>
                          </p:cTn>
                        </p:par>
                        <p:par>
                          <p:cTn id="83" fill="hold">
                            <p:stCondLst>
                              <p:cond delay="24000"/>
                            </p:stCondLst>
                            <p:childTnLst>
                              <p:par>
                                <p:cTn id="84" presetID="42"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par>
                          <p:cTn id="89" fill="hold">
                            <p:stCondLst>
                              <p:cond delay="25000"/>
                            </p:stCondLst>
                            <p:childTnLst>
                              <p:par>
                                <p:cTn id="90" presetID="21" presetClass="emph" presetSubtype="0" fill="hold" grpId="1" nodeType="afterEffect">
                                  <p:stCondLst>
                                    <p:cond delay="0"/>
                                  </p:stCondLst>
                                  <p:childTnLst>
                                    <p:animClr clrSpc="hsl" dir="cw">
                                      <p:cBhvr override="childStyle">
                                        <p:cTn id="91" dur="2000" fill="hold"/>
                                        <p:tgtEl>
                                          <p:spTgt spid="18"/>
                                        </p:tgtEl>
                                        <p:attrNameLst>
                                          <p:attrName>style.color</p:attrName>
                                        </p:attrNameLst>
                                      </p:cBhvr>
                                      <p:by>
                                        <p:hsl h="7200000" s="0" l="0"/>
                                      </p:by>
                                    </p:animClr>
                                    <p:animClr clrSpc="hsl" dir="cw">
                                      <p:cBhvr>
                                        <p:cTn id="92" dur="2000" fill="hold"/>
                                        <p:tgtEl>
                                          <p:spTgt spid="18"/>
                                        </p:tgtEl>
                                        <p:attrNameLst>
                                          <p:attrName>fillcolor</p:attrName>
                                        </p:attrNameLst>
                                      </p:cBhvr>
                                      <p:by>
                                        <p:hsl h="7200000" s="0" l="0"/>
                                      </p:by>
                                    </p:animClr>
                                    <p:animClr clrSpc="hsl" dir="cw">
                                      <p:cBhvr>
                                        <p:cTn id="93" dur="2000" fill="hold"/>
                                        <p:tgtEl>
                                          <p:spTgt spid="18"/>
                                        </p:tgtEl>
                                        <p:attrNameLst>
                                          <p:attrName>stroke.color</p:attrName>
                                        </p:attrNameLst>
                                      </p:cBhvr>
                                      <p:by>
                                        <p:hsl h="7200000" s="0" l="0"/>
                                      </p:by>
                                    </p:animClr>
                                    <p:set>
                                      <p:cBhvr>
                                        <p:cTn id="94" dur="2000" fill="hold"/>
                                        <p:tgtEl>
                                          <p:spTgt spid="18"/>
                                        </p:tgtEl>
                                        <p:attrNameLst>
                                          <p:attrName>fill.type</p:attrName>
                                        </p:attrNameLst>
                                      </p:cBhvr>
                                      <p:to>
                                        <p:strVal val="solid"/>
                                      </p:to>
                                    </p:set>
                                  </p:childTnLst>
                                </p:cTn>
                              </p:par>
                            </p:childTnLst>
                          </p:cTn>
                        </p:par>
                        <p:par>
                          <p:cTn id="95" fill="hold">
                            <p:stCondLst>
                              <p:cond delay="27000"/>
                            </p:stCondLst>
                            <p:childTnLst>
                              <p:par>
                                <p:cTn id="96" presetID="21" presetClass="emph" presetSubtype="0" fill="hold" grpId="1" nodeType="afterEffect">
                                  <p:stCondLst>
                                    <p:cond delay="0"/>
                                  </p:stCondLst>
                                  <p:childTnLst>
                                    <p:animClr clrSpc="hsl" dir="cw">
                                      <p:cBhvr override="childStyle">
                                        <p:cTn id="97" dur="2000" fill="hold"/>
                                        <p:tgtEl>
                                          <p:spTgt spid="15"/>
                                        </p:tgtEl>
                                        <p:attrNameLst>
                                          <p:attrName>style.color</p:attrName>
                                        </p:attrNameLst>
                                      </p:cBhvr>
                                      <p:by>
                                        <p:hsl h="7200000" s="0" l="0"/>
                                      </p:by>
                                    </p:animClr>
                                    <p:animClr clrSpc="hsl" dir="cw">
                                      <p:cBhvr>
                                        <p:cTn id="98" dur="2000" fill="hold"/>
                                        <p:tgtEl>
                                          <p:spTgt spid="15"/>
                                        </p:tgtEl>
                                        <p:attrNameLst>
                                          <p:attrName>fillcolor</p:attrName>
                                        </p:attrNameLst>
                                      </p:cBhvr>
                                      <p:by>
                                        <p:hsl h="7200000" s="0" l="0"/>
                                      </p:by>
                                    </p:animClr>
                                    <p:animClr clrSpc="hsl" dir="cw">
                                      <p:cBhvr>
                                        <p:cTn id="99" dur="2000" fill="hold"/>
                                        <p:tgtEl>
                                          <p:spTgt spid="15"/>
                                        </p:tgtEl>
                                        <p:attrNameLst>
                                          <p:attrName>stroke.color</p:attrName>
                                        </p:attrNameLst>
                                      </p:cBhvr>
                                      <p:by>
                                        <p:hsl h="7200000" s="0" l="0"/>
                                      </p:by>
                                    </p:animClr>
                                    <p:set>
                                      <p:cBhvr>
                                        <p:cTn id="100"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9" grpId="0" build="p"/>
      <p:bldP spid="12" grpId="0"/>
      <p:bldP spid="13" grpId="0" animBg="1"/>
      <p:bldP spid="14" grpId="0" animBg="1"/>
      <p:bldP spid="15" grpId="0" animBg="1"/>
      <p:bldP spid="15" grpId="1" animBg="1"/>
      <p:bldP spid="16" grpId="0" animBg="1"/>
      <p:bldP spid="17" grpId="0" animBg="1"/>
      <p:bldP spid="18" grpId="0" animBg="1"/>
      <p:bldP spid="18" grpId="1" animBg="1"/>
      <p:bldP spid="19" grpId="0" animBg="1"/>
      <p:bldP spid="20" grpId="0" animBg="1"/>
      <p:bldP spid="21" grpId="0" animBg="1"/>
      <p:bldP spid="22" grpId="0" animBg="1"/>
      <p:bldP spid="23" grpId="0" animBg="1"/>
      <p:bldP spid="25" grpId="0" animBg="1"/>
      <p:bldP spid="26" grpId="0" animBg="1"/>
      <p:bldP spid="27" grpId="0" animBg="1"/>
      <p:bldP spid="10"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680960" cy="1066800"/>
          </a:xfrm>
        </p:spPr>
        <p:txBody>
          <a:bodyPr>
            <a:normAutofit/>
          </a:bodyPr>
          <a:lstStyle/>
          <a:p>
            <a:r>
              <a:rPr kumimoji="0" lang="en-US" altLang="ja-JP" sz="3600" b="1" dirty="0" smtClean="0">
                <a:solidFill>
                  <a:srgbClr val="FFFF00"/>
                </a:solidFill>
              </a:rPr>
              <a:t>B</a:t>
            </a:r>
            <a:r>
              <a:rPr kumimoji="0" lang="ja-JP" altLang="en-US" sz="3600" b="1" dirty="0">
                <a:solidFill>
                  <a:srgbClr val="FFFF00"/>
                </a:solidFill>
              </a:rPr>
              <a:t>　</a:t>
            </a:r>
            <a:r>
              <a:rPr kumimoji="0" lang="ja-JP" altLang="ja-JP" sz="3600" b="1" dirty="0" smtClean="0">
                <a:solidFill>
                  <a:srgbClr val="FFFF00"/>
                </a:solidFill>
              </a:rPr>
              <a:t>青少年</a:t>
            </a:r>
            <a:r>
              <a:rPr kumimoji="0" lang="ja-JP" altLang="ja-JP" sz="3600" b="1" dirty="0">
                <a:solidFill>
                  <a:srgbClr val="FFFF00"/>
                </a:solidFill>
              </a:rPr>
              <a:t>が加害者になったとき</a:t>
            </a:r>
            <a:endParaRPr kumimoji="0" lang="ja-JP" altLang="en-US" sz="3600" b="1" dirty="0">
              <a:solidFill>
                <a:srgbClr val="FFFF00"/>
              </a:solidFill>
            </a:endParaRPr>
          </a:p>
        </p:txBody>
      </p:sp>
      <p:sp>
        <p:nvSpPr>
          <p:cNvPr id="3" name="テキスト プレースホルダー 2"/>
          <p:cNvSpPr>
            <a:spLocks noGrp="1"/>
          </p:cNvSpPr>
          <p:nvPr>
            <p:ph type="body" sz="half" idx="2"/>
          </p:nvPr>
        </p:nvSpPr>
        <p:spPr>
          <a:xfrm>
            <a:off x="323528" y="1988840"/>
            <a:ext cx="5731742" cy="2736304"/>
          </a:xfrm>
        </p:spPr>
        <p:txBody>
          <a:bodyPr>
            <a:normAutofit/>
          </a:bodyPr>
          <a:lstStyle/>
          <a:p>
            <a:r>
              <a:rPr kumimoji="1" lang="en-US" altLang="ja-JP" sz="2800" b="1" dirty="0" smtClean="0">
                <a:effectLst>
                  <a:outerShdw blurRad="38100" dist="38100" dir="2700000" algn="tl">
                    <a:srgbClr val="000000">
                      <a:alpha val="43137"/>
                    </a:srgbClr>
                  </a:outerShdw>
                </a:effectLst>
              </a:rPr>
              <a:t>1.</a:t>
            </a:r>
            <a:r>
              <a:rPr kumimoji="1" lang="ja-JP" altLang="en-US" sz="2800" b="1" dirty="0" smtClean="0">
                <a:effectLst>
                  <a:outerShdw blurRad="38100" dist="38100" dir="2700000" algn="tl">
                    <a:srgbClr val="000000">
                      <a:alpha val="43137"/>
                    </a:srgbClr>
                  </a:outerShdw>
                </a:effectLst>
              </a:rPr>
              <a:t>家庭のルールに反したとき</a:t>
            </a:r>
          </a:p>
          <a:p>
            <a:r>
              <a:rPr lang="en-US" altLang="ja-JP" sz="2800" b="1" dirty="0" smtClean="0">
                <a:effectLst>
                  <a:outerShdw blurRad="38100" dist="38100" dir="2700000" algn="tl">
                    <a:srgbClr val="000000">
                      <a:alpha val="43137"/>
                    </a:srgbClr>
                  </a:outerShdw>
                </a:effectLst>
              </a:rPr>
              <a:t>2.4D</a:t>
            </a:r>
            <a:r>
              <a:rPr lang="ja-JP" altLang="en-US" sz="2800" b="1" dirty="0" smtClean="0">
                <a:effectLst>
                  <a:outerShdw blurRad="38100" dist="38100" dir="2700000" algn="tl">
                    <a:srgbClr val="000000">
                      <a:alpha val="43137"/>
                    </a:srgbClr>
                  </a:outerShdw>
                </a:effectLst>
              </a:rPr>
              <a:t>ルール、校則に違反したとき</a:t>
            </a:r>
          </a:p>
          <a:p>
            <a:r>
              <a:rPr kumimoji="1" lang="en-US" altLang="ja-JP" sz="2800" b="1" dirty="0">
                <a:effectLst>
                  <a:outerShdw blurRad="38100" dist="38100" dir="2700000" algn="tl">
                    <a:srgbClr val="000000">
                      <a:alpha val="43137"/>
                    </a:srgbClr>
                  </a:outerShdw>
                </a:effectLst>
              </a:rPr>
              <a:t>3</a:t>
            </a:r>
            <a:r>
              <a:rPr kumimoji="1" lang="en-US" altLang="ja-JP" sz="2800" b="1" dirty="0" smtClean="0">
                <a:effectLst>
                  <a:outerShdw blurRad="38100" dist="38100" dir="2700000" algn="tl">
                    <a:srgbClr val="000000">
                      <a:alpha val="43137"/>
                    </a:srgbClr>
                  </a:outerShdw>
                </a:effectLst>
              </a:rPr>
              <a:t>.</a:t>
            </a:r>
            <a:r>
              <a:rPr kumimoji="1" lang="ja-JP" altLang="en-US" sz="2800" b="1" dirty="0" smtClean="0">
                <a:effectLst>
                  <a:outerShdw blurRad="38100" dist="38100" dir="2700000" algn="tl">
                    <a:srgbClr val="000000">
                      <a:alpha val="43137"/>
                    </a:srgbClr>
                  </a:outerShdw>
                </a:effectLst>
              </a:rPr>
              <a:t>法令に違反したとき</a:t>
            </a:r>
            <a:endParaRPr kumimoji="1" lang="ja-JP" altLang="en-US" sz="2800" b="1" dirty="0">
              <a:effectLst>
                <a:outerShdw blurRad="38100" dist="38100" dir="2700000" algn="tl">
                  <a:srgbClr val="000000">
                    <a:alpha val="43137"/>
                  </a:srgbClr>
                </a:outerShdw>
              </a:effectLst>
            </a:endParaRPr>
          </a:p>
        </p:txBody>
      </p:sp>
      <p:pic>
        <p:nvPicPr>
          <p:cNvPr id="5" name="コンテンツ プレースホルダー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372200" y="1988840"/>
            <a:ext cx="2400796" cy="2592288"/>
          </a:xfrm>
        </p:spPr>
      </p:pic>
      <p:pic>
        <p:nvPicPr>
          <p:cNvPr id="6"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790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94431" y="1157982"/>
            <a:ext cx="3886200" cy="509587"/>
          </a:xfrm>
        </p:spPr>
        <p:txBody>
          <a:bodyPr/>
          <a:lstStyle/>
          <a:p>
            <a:r>
              <a:rPr lang="en-US" altLang="ja-JP" b="1" dirty="0">
                <a:effectLst>
                  <a:outerShdw blurRad="38100" dist="38100" dir="2700000" algn="tl">
                    <a:srgbClr val="000000">
                      <a:alpha val="43137"/>
                    </a:srgbClr>
                  </a:outerShdw>
                </a:effectLst>
              </a:rPr>
              <a:t>1.</a:t>
            </a:r>
            <a:r>
              <a:rPr lang="ja-JP" altLang="en-US" b="1" dirty="0">
                <a:effectLst>
                  <a:outerShdw blurRad="38100" dist="38100" dir="2700000" algn="tl">
                    <a:srgbClr val="000000">
                      <a:alpha val="43137"/>
                    </a:srgbClr>
                  </a:outerShdw>
                </a:effectLst>
              </a:rPr>
              <a:t>家庭のルールに反したとき</a:t>
            </a:r>
          </a:p>
          <a:p>
            <a:endParaRPr kumimoji="1" lang="ja-JP" altLang="en-US" dirty="0"/>
          </a:p>
        </p:txBody>
      </p:sp>
      <p:sp>
        <p:nvSpPr>
          <p:cNvPr id="6" name="タイトル 5"/>
          <p:cNvSpPr>
            <a:spLocks noGrp="1"/>
          </p:cNvSpPr>
          <p:nvPr>
            <p:ph type="title"/>
          </p:nvPr>
        </p:nvSpPr>
        <p:spPr>
          <a:xfrm>
            <a:off x="337896" y="32048"/>
            <a:ext cx="8396038" cy="1066800"/>
          </a:xfrm>
        </p:spPr>
        <p:txBody>
          <a:bodyPr>
            <a:normAutofit/>
          </a:bodyPr>
          <a:lstStyle/>
          <a:p>
            <a:r>
              <a:rPr kumimoji="0" lang="en-US" altLang="ja-JP" sz="3600" b="1" dirty="0">
                <a:solidFill>
                  <a:srgbClr val="FFFF00"/>
                </a:solidFill>
              </a:rPr>
              <a:t>B</a:t>
            </a:r>
            <a:r>
              <a:rPr kumimoji="0" lang="ja-JP" altLang="ja-JP" sz="3600" b="1" dirty="0">
                <a:solidFill>
                  <a:srgbClr val="FFFF00"/>
                </a:solidFill>
              </a:rPr>
              <a:t>　青少年が加害者になったとき</a:t>
            </a:r>
            <a:endParaRPr kumimoji="0" lang="ja-JP" altLang="en-US" sz="3600" b="1" dirty="0">
              <a:solidFill>
                <a:srgbClr val="FFFF00"/>
              </a:solidFill>
            </a:endParaRPr>
          </a:p>
        </p:txBody>
      </p:sp>
      <p:sp>
        <p:nvSpPr>
          <p:cNvPr id="7" name="爆発 2 6"/>
          <p:cNvSpPr/>
          <p:nvPr/>
        </p:nvSpPr>
        <p:spPr>
          <a:xfrm>
            <a:off x="467544" y="1844824"/>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事態発生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角丸四角形 7"/>
          <p:cNvSpPr/>
          <p:nvPr/>
        </p:nvSpPr>
        <p:spPr>
          <a:xfrm>
            <a:off x="3491880" y="4190350"/>
            <a:ext cx="2304256" cy="22814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第一認知者</a:t>
            </a:r>
          </a:p>
        </p:txBody>
      </p:sp>
      <p:sp>
        <p:nvSpPr>
          <p:cNvPr id="9" name="角丸四角形 8"/>
          <p:cNvSpPr/>
          <p:nvPr/>
        </p:nvSpPr>
        <p:spPr>
          <a:xfrm>
            <a:off x="899591" y="5476061"/>
            <a:ext cx="1450099" cy="887714"/>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ホスト</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ファミリー</a:t>
            </a:r>
          </a:p>
        </p:txBody>
      </p:sp>
      <p:sp>
        <p:nvSpPr>
          <p:cNvPr id="10" name="角丸四角形 9"/>
          <p:cNvSpPr/>
          <p:nvPr/>
        </p:nvSpPr>
        <p:spPr>
          <a:xfrm>
            <a:off x="956790" y="3918889"/>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本人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3563888" y="5694697"/>
            <a:ext cx="2160240" cy="6065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カウンセラー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3714395" y="4342208"/>
            <a:ext cx="1944216" cy="7488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担当委員会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角丸四角形 12"/>
          <p:cNvSpPr/>
          <p:nvPr/>
        </p:nvSpPr>
        <p:spPr>
          <a:xfrm>
            <a:off x="6964896" y="562007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角丸四角形 13"/>
          <p:cNvSpPr/>
          <p:nvPr/>
        </p:nvSpPr>
        <p:spPr>
          <a:xfrm>
            <a:off x="6948264" y="4178585"/>
            <a:ext cx="1584176"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右矢印 14"/>
          <p:cNvSpPr/>
          <p:nvPr/>
        </p:nvSpPr>
        <p:spPr>
          <a:xfrm>
            <a:off x="2406889" y="5445224"/>
            <a:ext cx="1081541" cy="1026562"/>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16" name="右矢印 15"/>
          <p:cNvSpPr/>
          <p:nvPr/>
        </p:nvSpPr>
        <p:spPr>
          <a:xfrm>
            <a:off x="5883355" y="4360887"/>
            <a:ext cx="1081541" cy="1940361"/>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速やかに連絡</a:t>
            </a:r>
            <a:endParaRPr kumimoji="1" lang="ja-JP" altLang="en-US" dirty="0"/>
          </a:p>
        </p:txBody>
      </p:sp>
      <p:sp>
        <p:nvSpPr>
          <p:cNvPr id="17" name="上下矢印 16"/>
          <p:cNvSpPr/>
          <p:nvPr/>
        </p:nvSpPr>
        <p:spPr>
          <a:xfrm>
            <a:off x="7020272" y="5042681"/>
            <a:ext cx="1512168" cy="514606"/>
          </a:xfrm>
          <a:prstGeom prst="upDownArrow">
            <a:avLst>
              <a:gd name="adj1" fmla="val 50000"/>
              <a:gd name="adj2" fmla="val 336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協議</a:t>
            </a:r>
            <a:endParaRPr kumimoji="1" lang="ja-JP" altLang="en-US" dirty="0"/>
          </a:p>
        </p:txBody>
      </p:sp>
      <p:sp>
        <p:nvSpPr>
          <p:cNvPr id="19" name="上下矢印 18"/>
          <p:cNvSpPr/>
          <p:nvPr/>
        </p:nvSpPr>
        <p:spPr>
          <a:xfrm>
            <a:off x="956790" y="4782986"/>
            <a:ext cx="1392900" cy="662238"/>
          </a:xfrm>
          <a:prstGeom prst="upDownArrow">
            <a:avLst>
              <a:gd name="adj1" fmla="val 47114"/>
              <a:gd name="adj2" fmla="val 317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0" name="角丸四角形 19"/>
          <p:cNvSpPr/>
          <p:nvPr/>
        </p:nvSpPr>
        <p:spPr>
          <a:xfrm>
            <a:off x="4723987" y="1497557"/>
            <a:ext cx="1869249" cy="20020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角丸四角形 20"/>
          <p:cNvSpPr/>
          <p:nvPr/>
        </p:nvSpPr>
        <p:spPr>
          <a:xfrm>
            <a:off x="4788024" y="1629248"/>
            <a:ext cx="1728193" cy="606551"/>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ガバナー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角丸四角形 21"/>
          <p:cNvSpPr/>
          <p:nvPr/>
        </p:nvSpPr>
        <p:spPr>
          <a:xfrm>
            <a:off x="4860032" y="2691957"/>
            <a:ext cx="1659144" cy="748880"/>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青少年委員長</a:t>
            </a:r>
          </a:p>
          <a:p>
            <a:pPr algn="ctr"/>
            <a:r>
              <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委員一名以上</a:t>
            </a:r>
            <a:endParaRPr kumimoji="1"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上矢印 22"/>
          <p:cNvSpPr/>
          <p:nvPr/>
        </p:nvSpPr>
        <p:spPr>
          <a:xfrm>
            <a:off x="5550175" y="3523141"/>
            <a:ext cx="1437201" cy="667209"/>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24" name="左右矢印 23"/>
          <p:cNvSpPr/>
          <p:nvPr/>
        </p:nvSpPr>
        <p:spPr>
          <a:xfrm rot="20353206">
            <a:off x="2519772" y="3068388"/>
            <a:ext cx="2088232" cy="9530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5" name="角丸四角形 24"/>
          <p:cNvSpPr/>
          <p:nvPr/>
        </p:nvSpPr>
        <p:spPr>
          <a:xfrm>
            <a:off x="3059832" y="1844824"/>
            <a:ext cx="936104" cy="7189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角丸四角形 25"/>
          <p:cNvSpPr/>
          <p:nvPr/>
        </p:nvSpPr>
        <p:spPr>
          <a:xfrm>
            <a:off x="7303681" y="2872047"/>
            <a:ext cx="1584176" cy="748880"/>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相手地区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角丸四角形 26"/>
          <p:cNvSpPr/>
          <p:nvPr/>
        </p:nvSpPr>
        <p:spPr>
          <a:xfrm>
            <a:off x="7375343" y="1412776"/>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保護者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右矢印 27"/>
          <p:cNvSpPr/>
          <p:nvPr/>
        </p:nvSpPr>
        <p:spPr>
          <a:xfrm>
            <a:off x="6593237" y="2591289"/>
            <a:ext cx="715068" cy="11232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29" name="上矢印 28"/>
          <p:cNvSpPr/>
          <p:nvPr/>
        </p:nvSpPr>
        <p:spPr>
          <a:xfrm>
            <a:off x="7399299" y="2285127"/>
            <a:ext cx="1334635" cy="519169"/>
          </a:xfrm>
          <a:prstGeom prst="upArrow">
            <a:avLst>
              <a:gd name="adj1" fmla="val 50000"/>
              <a:gd name="adj2" fmla="val 389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30" name="左矢印 29"/>
          <p:cNvSpPr/>
          <p:nvPr/>
        </p:nvSpPr>
        <p:spPr>
          <a:xfrm>
            <a:off x="3995936" y="1525628"/>
            <a:ext cx="728051" cy="113387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31" name="左矢印 30"/>
          <p:cNvSpPr/>
          <p:nvPr/>
        </p:nvSpPr>
        <p:spPr>
          <a:xfrm rot="1841547">
            <a:off x="2412758" y="4429872"/>
            <a:ext cx="1069803" cy="91171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pic>
        <p:nvPicPr>
          <p:cNvPr id="32"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3202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 calcmode="lin" valueType="num">
                                      <p:cBhvr>
                                        <p:cTn id="14" dur="2000" fill="hold"/>
                                        <p:tgtEl>
                                          <p:spTgt spid="7"/>
                                        </p:tgtEl>
                                        <p:attrNameLst>
                                          <p:attrName>style.rotation</p:attrName>
                                        </p:attrNameLst>
                                      </p:cBhvr>
                                      <p:tavLst>
                                        <p:tav tm="0">
                                          <p:val>
                                            <p:fltVal val="90"/>
                                          </p:val>
                                        </p:tav>
                                        <p:tav tm="100000">
                                          <p:val>
                                            <p:fltVal val="0"/>
                                          </p:val>
                                        </p:tav>
                                      </p:tavLst>
                                    </p:anim>
                                    <p:animEffect transition="in" filter="fade">
                                      <p:cBhvr>
                                        <p:cTn id="15" dur="2000"/>
                                        <p:tgtEl>
                                          <p:spTgt spid="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ppt_x</p:attrName>
                                        </p:attrNameLst>
                                      </p:cBhvr>
                                      <p:tavLst>
                                        <p:tav tm="0">
                                          <p:val>
                                            <p:strVal val="#ppt_x"/>
                                          </p:val>
                                        </p:tav>
                                        <p:tav tm="100000">
                                          <p:val>
                                            <p:strVal val="#ppt_x"/>
                                          </p:val>
                                        </p:tav>
                                      </p:tavLst>
                                    </p:anim>
                                    <p:anim calcmode="lin" valueType="num">
                                      <p:cBhvr>
                                        <p:cTn id="21" dur="2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ppt_x</p:attrName>
                                        </p:attrNameLst>
                                      </p:cBhvr>
                                      <p:tavLst>
                                        <p:tav tm="0">
                                          <p:val>
                                            <p:strVal val="#ppt_x"/>
                                          </p:val>
                                        </p:tav>
                                        <p:tav tm="100000">
                                          <p:val>
                                            <p:strVal val="#ppt_x"/>
                                          </p:val>
                                        </p:tav>
                                      </p:tavLst>
                                    </p:anim>
                                    <p:anim calcmode="lin" valueType="num">
                                      <p:cBhvr>
                                        <p:cTn id="26" dur="2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6" presetClass="entr" presetSubtype="4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outHorizontal)">
                                      <p:cBhvr>
                                        <p:cTn id="30" dur="2000"/>
                                        <p:tgtEl>
                                          <p:spTgt spid="19"/>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750"/>
                                        <p:tgtEl>
                                          <p:spTgt spid="15"/>
                                        </p:tgtEl>
                                      </p:cBhvr>
                                    </p:animEffect>
                                  </p:childTnLst>
                                </p:cTn>
                              </p:par>
                            </p:childTnLst>
                          </p:cTn>
                        </p:par>
                        <p:par>
                          <p:cTn id="35" fill="hold">
                            <p:stCondLst>
                              <p:cond delay="7750"/>
                            </p:stCondLst>
                            <p:childTnLst>
                              <p:par>
                                <p:cTn id="36" presetID="16" presetClass="entr" presetSubtype="37"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2000"/>
                                        <p:tgtEl>
                                          <p:spTgt spid="8"/>
                                        </p:tgtEl>
                                      </p:cBhvr>
                                    </p:animEffect>
                                  </p:childTnLst>
                                </p:cTn>
                              </p:par>
                            </p:childTnLst>
                          </p:cTn>
                        </p:par>
                        <p:par>
                          <p:cTn id="39" fill="hold">
                            <p:stCondLst>
                              <p:cond delay="975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2000"/>
                                        <p:tgtEl>
                                          <p:spTgt spid="11"/>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Vertical)">
                                      <p:cBhvr>
                                        <p:cTn id="45" dur="2000"/>
                                        <p:tgtEl>
                                          <p:spTgt spid="12"/>
                                        </p:tgtEl>
                                      </p:cBhvr>
                                    </p:animEffect>
                                  </p:childTnLst>
                                </p:cTn>
                              </p:par>
                            </p:childTnLst>
                          </p:cTn>
                        </p:par>
                        <p:par>
                          <p:cTn id="46" fill="hold">
                            <p:stCondLst>
                              <p:cond delay="11750"/>
                            </p:stCondLst>
                            <p:childTnLst>
                              <p:par>
                                <p:cTn id="47" presetID="22" presetClass="entr" presetSubtype="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2000"/>
                                        <p:tgtEl>
                                          <p:spTgt spid="31"/>
                                        </p:tgtEl>
                                      </p:cBhvr>
                                    </p:animEffect>
                                  </p:childTnLst>
                                </p:cTn>
                              </p:par>
                            </p:childTnLst>
                          </p:cTn>
                        </p:par>
                        <p:par>
                          <p:cTn id="50" fill="hold">
                            <p:stCondLst>
                              <p:cond delay="1375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2000"/>
                                        <p:tgtEl>
                                          <p:spTgt spid="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2000"/>
                                        <p:tgtEl>
                                          <p:spTgt spid="23"/>
                                        </p:tgtEl>
                                      </p:cBhvr>
                                    </p:animEffect>
                                  </p:childTnLst>
                                </p:cTn>
                              </p:par>
                            </p:childTnLst>
                          </p:cTn>
                        </p:par>
                        <p:par>
                          <p:cTn id="57" fill="hold">
                            <p:stCondLst>
                              <p:cond delay="157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1500"/>
                                        <p:tgtEl>
                                          <p:spTgt spid="2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2000"/>
                                        <p:tgtEl>
                                          <p:spTgt spid="21"/>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outVertical)">
                                      <p:cBhvr>
                                        <p:cTn id="66" dur="2000"/>
                                        <p:tgtEl>
                                          <p:spTgt spid="2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2000"/>
                                        <p:tgtEl>
                                          <p:spTgt spid="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2000"/>
                                        <p:tgtEl>
                                          <p:spTgt spid="14"/>
                                        </p:tgtEl>
                                      </p:cBhvr>
                                    </p:animEffect>
                                  </p:childTnLst>
                                </p:cTn>
                              </p:par>
                              <p:par>
                                <p:cTn id="73" presetID="16" presetClass="entr" presetSubtype="4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outHorizontal)">
                                      <p:cBhvr>
                                        <p:cTn id="75" dur="2000"/>
                                        <p:tgtEl>
                                          <p:spTgt spid="17"/>
                                        </p:tgtEl>
                                      </p:cBhvr>
                                    </p:animEffect>
                                  </p:childTnLst>
                                </p:cTn>
                              </p:par>
                            </p:childTnLst>
                          </p:cTn>
                        </p:par>
                        <p:par>
                          <p:cTn id="76" fill="hold">
                            <p:stCondLst>
                              <p:cond delay="17750"/>
                            </p:stCondLst>
                            <p:childTnLst>
                              <p:par>
                                <p:cTn id="77" presetID="16" presetClass="entr" presetSubtype="37"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outVertical)">
                                      <p:cBhvr>
                                        <p:cTn id="79" dur="2000"/>
                                        <p:tgtEl>
                                          <p:spTgt spid="24"/>
                                        </p:tgtEl>
                                      </p:cBhvr>
                                    </p:animEffect>
                                  </p:childTnLst>
                                </p:cTn>
                              </p:par>
                            </p:childTnLst>
                          </p:cTn>
                        </p:par>
                        <p:par>
                          <p:cTn id="80" fill="hold">
                            <p:stCondLst>
                              <p:cond delay="19750"/>
                            </p:stCondLst>
                            <p:childTnLst>
                              <p:par>
                                <p:cTn id="81" presetID="22" presetClass="entr" presetSubtype="8"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left)">
                                      <p:cBhvr>
                                        <p:cTn id="83" dur="2000"/>
                                        <p:tgtEl>
                                          <p:spTgt spid="28"/>
                                        </p:tgtEl>
                                      </p:cBhvr>
                                    </p:animEffect>
                                  </p:childTnLst>
                                </p:cTn>
                              </p:par>
                            </p:childTnLst>
                          </p:cTn>
                        </p:par>
                        <p:par>
                          <p:cTn id="84" fill="hold">
                            <p:stCondLst>
                              <p:cond delay="21750"/>
                            </p:stCondLst>
                            <p:childTnLst>
                              <p:par>
                                <p:cTn id="85" presetID="22" presetClass="entr" presetSubtype="8"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left)">
                                      <p:cBhvr>
                                        <p:cTn id="87" dur="2000"/>
                                        <p:tgtEl>
                                          <p:spTgt spid="26"/>
                                        </p:tgtEl>
                                      </p:cBhvr>
                                    </p:animEffect>
                                  </p:childTnLst>
                                </p:cTn>
                              </p:par>
                            </p:childTnLst>
                          </p:cTn>
                        </p:par>
                        <p:par>
                          <p:cTn id="88" fill="hold">
                            <p:stCondLst>
                              <p:cond delay="2375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2000"/>
                                        <p:tgtEl>
                                          <p:spTgt spid="29"/>
                                        </p:tgtEl>
                                      </p:cBhvr>
                                    </p:animEffect>
                                  </p:childTnLst>
                                </p:cTn>
                              </p:par>
                            </p:childTnLst>
                          </p:cTn>
                        </p:par>
                        <p:par>
                          <p:cTn id="92" fill="hold">
                            <p:stCondLst>
                              <p:cond delay="25750"/>
                            </p:stCondLst>
                            <p:childTnLst>
                              <p:par>
                                <p:cTn id="93" presetID="22" presetClass="entr" presetSubtype="4"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2000"/>
                                        <p:tgtEl>
                                          <p:spTgt spid="27"/>
                                        </p:tgtEl>
                                      </p:cBhvr>
                                    </p:animEffect>
                                  </p:childTnLst>
                                </p:cTn>
                              </p:par>
                            </p:childTnLst>
                          </p:cTn>
                        </p:par>
                        <p:par>
                          <p:cTn id="96" fill="hold">
                            <p:stCondLst>
                              <p:cond delay="27750"/>
                            </p:stCondLst>
                            <p:childTnLst>
                              <p:par>
                                <p:cTn id="97" presetID="22" presetClass="entr" presetSubtype="2"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right)">
                                      <p:cBhvr>
                                        <p:cTn id="99" dur="2000"/>
                                        <p:tgtEl>
                                          <p:spTgt spid="30"/>
                                        </p:tgtEl>
                                      </p:cBhvr>
                                    </p:animEffect>
                                  </p:childTnLst>
                                </p:cTn>
                              </p:par>
                            </p:childTnLst>
                          </p:cTn>
                        </p:par>
                        <p:par>
                          <p:cTn id="100" fill="hold">
                            <p:stCondLst>
                              <p:cond delay="29750"/>
                            </p:stCondLst>
                            <p:childTnLst>
                              <p:par>
                                <p:cTn id="101" presetID="22" presetClass="entr" presetSubtype="2"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right)">
                                      <p:cBhvr>
                                        <p:cTn id="103"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1" y="1844824"/>
            <a:ext cx="8496944" cy="2677656"/>
          </a:xfrm>
          <a:prstGeom prst="rect">
            <a:avLst/>
          </a:prstGeom>
        </p:spPr>
        <p:txBody>
          <a:bodyPr wrap="square">
            <a:spAutoFit/>
          </a:bodyPr>
          <a:lstStyle/>
          <a:p>
            <a:pPr fontAlgn="base"/>
            <a:r>
              <a:rPr lang="ja-JP" altLang="en-US" sz="2400" dirty="0"/>
              <a:t>留学生には留学中</a:t>
            </a:r>
            <a:r>
              <a:rPr lang="en-US" altLang="ja-JP" sz="2400" dirty="0"/>
              <a:t>4D</a:t>
            </a:r>
            <a:r>
              <a:rPr lang="ja-JP" altLang="en-US" sz="2400" dirty="0"/>
              <a:t>ルールと呼ばれるルールが科せられます。</a:t>
            </a:r>
          </a:p>
          <a:p>
            <a:pPr fontAlgn="base"/>
            <a:r>
              <a:rPr lang="en-US" altLang="ja-JP" sz="2400" dirty="0"/>
              <a:t>No Drugs</a:t>
            </a:r>
          </a:p>
          <a:p>
            <a:pPr fontAlgn="base"/>
            <a:r>
              <a:rPr lang="en-US" altLang="ja-JP" sz="2400" dirty="0"/>
              <a:t>No Drinking</a:t>
            </a:r>
          </a:p>
          <a:p>
            <a:pPr fontAlgn="base"/>
            <a:r>
              <a:rPr lang="en-US" altLang="ja-JP" sz="2400" dirty="0"/>
              <a:t>No Driving</a:t>
            </a:r>
          </a:p>
          <a:p>
            <a:pPr fontAlgn="base"/>
            <a:r>
              <a:rPr lang="en-US" altLang="ja-JP" sz="2400" dirty="0"/>
              <a:t>No Dating</a:t>
            </a:r>
          </a:p>
          <a:p>
            <a:pPr fontAlgn="base"/>
            <a:r>
              <a:rPr lang="ja-JP" altLang="en-US" sz="2400" dirty="0"/>
              <a:t>この</a:t>
            </a:r>
            <a:r>
              <a:rPr lang="en-US" altLang="ja-JP" sz="2400" dirty="0"/>
              <a:t>4D</a:t>
            </a:r>
            <a:r>
              <a:rPr lang="ja-JP" altLang="en-US" sz="2400" dirty="0"/>
              <a:t>ルールは不可侵であり、これを犯した場合は自国に強制送還されることになっています。</a:t>
            </a:r>
          </a:p>
        </p:txBody>
      </p:sp>
      <p:sp>
        <p:nvSpPr>
          <p:cNvPr id="5" name="テキスト プレースホルダー 4"/>
          <p:cNvSpPr>
            <a:spLocks noGrp="1"/>
          </p:cNvSpPr>
          <p:nvPr>
            <p:ph type="body" sz="half" idx="2"/>
          </p:nvPr>
        </p:nvSpPr>
        <p:spPr>
          <a:xfrm>
            <a:off x="467544" y="1053184"/>
            <a:ext cx="5195560" cy="576064"/>
          </a:xfrm>
        </p:spPr>
        <p:txBody>
          <a:bodyPr>
            <a:noAutofit/>
          </a:bodyPr>
          <a:lstStyle/>
          <a:p>
            <a:r>
              <a:rPr lang="en-US" altLang="ja-JP" sz="2000" b="1" dirty="0" smtClean="0">
                <a:effectLst>
                  <a:outerShdw blurRad="38100" dist="38100" dir="2700000" algn="tl">
                    <a:srgbClr val="000000">
                      <a:alpha val="43137"/>
                    </a:srgbClr>
                  </a:outerShdw>
                </a:effectLst>
              </a:rPr>
              <a:t>2.</a:t>
            </a:r>
            <a:r>
              <a:rPr lang="ja-JP" altLang="ja-JP" sz="2000" b="1" dirty="0" smtClean="0">
                <a:effectLst>
                  <a:outerShdw blurRad="38100" dist="38100" dir="2700000" algn="tl">
                    <a:srgbClr val="000000">
                      <a:alpha val="43137"/>
                    </a:srgbClr>
                  </a:outerShdw>
                </a:effectLst>
              </a:rPr>
              <a:t>青少年</a:t>
            </a:r>
            <a:r>
              <a:rPr lang="ja-JP" altLang="ja-JP" sz="2000" b="1" dirty="0">
                <a:effectLst>
                  <a:outerShdw blurRad="38100" dist="38100" dir="2700000" algn="tl">
                    <a:srgbClr val="000000">
                      <a:alpha val="43137"/>
                    </a:srgbClr>
                  </a:outerShdw>
                </a:effectLst>
              </a:rPr>
              <a:t>が</a:t>
            </a:r>
            <a:r>
              <a:rPr lang="en-US" altLang="ja-JP" sz="2000" b="1" dirty="0">
                <a:effectLst>
                  <a:outerShdw blurRad="38100" dist="38100" dir="2700000" algn="tl">
                    <a:srgbClr val="000000">
                      <a:alpha val="43137"/>
                    </a:srgbClr>
                  </a:outerShdw>
                </a:effectLst>
                <a:latin typeface="+mn-ea"/>
              </a:rPr>
              <a:t>4</a:t>
            </a:r>
            <a:r>
              <a:rPr lang="en-US" altLang="ja-JP" sz="2000" b="1" dirty="0">
                <a:effectLst>
                  <a:outerShdw blurRad="38100" dist="38100" dir="2700000" algn="tl">
                    <a:srgbClr val="000000">
                      <a:alpha val="43137"/>
                    </a:srgbClr>
                  </a:outerShdw>
                </a:effectLst>
              </a:rPr>
              <a:t>D</a:t>
            </a:r>
            <a:r>
              <a:rPr lang="ja-JP" altLang="ja-JP" sz="2000" b="1" dirty="0" smtClean="0">
                <a:effectLst>
                  <a:outerShdw blurRad="38100" dist="38100" dir="2700000" algn="tl">
                    <a:srgbClr val="000000">
                      <a:alpha val="43137"/>
                    </a:srgbClr>
                  </a:outerShdw>
                </a:effectLst>
              </a:rPr>
              <a:t>ルール</a:t>
            </a:r>
            <a:r>
              <a:rPr lang="ja-JP" altLang="en-US" sz="2000" b="1" dirty="0" smtClean="0">
                <a:effectLst>
                  <a:outerShdw blurRad="38100" dist="38100" dir="2700000" algn="tl">
                    <a:srgbClr val="000000">
                      <a:alpha val="43137"/>
                    </a:srgbClr>
                  </a:outerShdw>
                </a:effectLst>
              </a:rPr>
              <a:t>、校則</a:t>
            </a:r>
            <a:r>
              <a:rPr lang="ja-JP" altLang="ja-JP" sz="2000" b="1" dirty="0" smtClean="0">
                <a:effectLst>
                  <a:outerShdw blurRad="38100" dist="38100" dir="2700000" algn="tl">
                    <a:srgbClr val="000000">
                      <a:alpha val="43137"/>
                    </a:srgbClr>
                  </a:outerShdw>
                </a:effectLst>
              </a:rPr>
              <a:t>を</a:t>
            </a:r>
            <a:r>
              <a:rPr lang="ja-JP" altLang="ja-JP" sz="2000" b="1" dirty="0">
                <a:effectLst>
                  <a:outerShdw blurRad="38100" dist="38100" dir="2700000" algn="tl">
                    <a:srgbClr val="000000">
                      <a:alpha val="43137"/>
                    </a:srgbClr>
                  </a:outerShdw>
                </a:effectLst>
              </a:rPr>
              <a:t>犯した場合</a:t>
            </a:r>
            <a:endParaRPr kumimoji="1" lang="ja-JP" altLang="en-US" sz="2000"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sz="quarter" idx="13"/>
          </p:nvPr>
        </p:nvSpPr>
        <p:spPr>
          <a:xfrm>
            <a:off x="5933724" y="1021572"/>
            <a:ext cx="2931150" cy="504056"/>
          </a:xfrm>
        </p:spPr>
        <p:txBody>
          <a:bodyPr/>
          <a:lstStyle/>
          <a:p>
            <a:r>
              <a:rPr lang="en-US" altLang="ja-JP" sz="2000" i="1" spc="0" dirty="0" smtClean="0">
                <a:latin typeface="+mn-ea"/>
              </a:rPr>
              <a:t>4D</a:t>
            </a:r>
            <a:r>
              <a:rPr lang="ja-JP" altLang="en-US" dirty="0" smtClean="0"/>
              <a:t>（</a:t>
            </a:r>
            <a:r>
              <a:rPr lang="en-US" altLang="ja-JP" dirty="0" err="1" smtClean="0"/>
              <a:t>Drag,Drink,Drive,Date</a:t>
            </a:r>
            <a:r>
              <a:rPr lang="ja-JP" altLang="en-US" dirty="0" smtClean="0"/>
              <a:t>）</a:t>
            </a:r>
            <a:endParaRPr lang="en-US" altLang="ja-JP" dirty="0" smtClean="0"/>
          </a:p>
          <a:p>
            <a:endParaRPr lang="ja-JP" altLang="en-US" dirty="0" smtClean="0"/>
          </a:p>
          <a:p>
            <a:endParaRPr lang="ja-JP" altLang="en-US" dirty="0" smtClean="0"/>
          </a:p>
          <a:p>
            <a:endParaRPr kumimoji="1" lang="ja-JP" altLang="en-US" dirty="0"/>
          </a:p>
        </p:txBody>
      </p:sp>
      <p:sp>
        <p:nvSpPr>
          <p:cNvPr id="4" name="タイトル 3"/>
          <p:cNvSpPr>
            <a:spLocks noGrp="1"/>
          </p:cNvSpPr>
          <p:nvPr>
            <p:ph type="title"/>
          </p:nvPr>
        </p:nvSpPr>
        <p:spPr>
          <a:xfrm>
            <a:off x="307538" y="332655"/>
            <a:ext cx="7924800" cy="724942"/>
          </a:xfrm>
        </p:spPr>
        <p:txBody>
          <a:bodyPr>
            <a:normAutofit/>
          </a:bodyPr>
          <a:lstStyle/>
          <a:p>
            <a:r>
              <a:rPr kumimoji="0" lang="en-US" altLang="ja-JP" sz="3600" b="1" dirty="0">
                <a:solidFill>
                  <a:srgbClr val="FFFF00"/>
                </a:solidFill>
              </a:rPr>
              <a:t>B</a:t>
            </a:r>
            <a:r>
              <a:rPr kumimoji="0" lang="ja-JP" altLang="ja-JP" sz="3600" b="1" dirty="0">
                <a:solidFill>
                  <a:srgbClr val="FFFF00"/>
                </a:solidFill>
              </a:rPr>
              <a:t>　青少年が加害者になったとき</a:t>
            </a:r>
            <a:endParaRPr kumimoji="0" lang="ja-JP" altLang="en-US" sz="3600" b="1" dirty="0">
              <a:solidFill>
                <a:srgbClr val="FFFF00"/>
              </a:solidFill>
            </a:endParaRPr>
          </a:p>
        </p:txBody>
      </p:sp>
      <p:sp>
        <p:nvSpPr>
          <p:cNvPr id="9" name="爆発 2 8"/>
          <p:cNvSpPr/>
          <p:nvPr/>
        </p:nvSpPr>
        <p:spPr>
          <a:xfrm>
            <a:off x="467544" y="1844824"/>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違反判明</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bando\Pictures\ドライブイラスト.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241" y="4902286"/>
            <a:ext cx="1863727" cy="15030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ndo\Pictures\酒イラスト - コピ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645" y="4844947"/>
            <a:ext cx="1355989" cy="1563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ndo\Pictures\date_coup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173" y="4794466"/>
            <a:ext cx="1589660" cy="16645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ndo\Pictures\危険ドラッグイラスト.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962217"/>
            <a:ext cx="1538757" cy="13940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bando\Pictures\RotaryMBS_PMS-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3491880" y="4190350"/>
            <a:ext cx="2304256" cy="22814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第一認知者</a:t>
            </a:r>
          </a:p>
        </p:txBody>
      </p:sp>
      <p:sp>
        <p:nvSpPr>
          <p:cNvPr id="27" name="角丸四角形 26"/>
          <p:cNvSpPr/>
          <p:nvPr/>
        </p:nvSpPr>
        <p:spPr>
          <a:xfrm>
            <a:off x="899591" y="5476061"/>
            <a:ext cx="1450099" cy="887714"/>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ホスト</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ファミリー</a:t>
            </a:r>
          </a:p>
        </p:txBody>
      </p:sp>
      <p:sp>
        <p:nvSpPr>
          <p:cNvPr id="28" name="角丸四角形 27"/>
          <p:cNvSpPr/>
          <p:nvPr/>
        </p:nvSpPr>
        <p:spPr>
          <a:xfrm>
            <a:off x="956790" y="3918889"/>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本人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角丸四角形 28"/>
          <p:cNvSpPr/>
          <p:nvPr/>
        </p:nvSpPr>
        <p:spPr>
          <a:xfrm>
            <a:off x="3563888" y="5694697"/>
            <a:ext cx="2160240" cy="6065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カウンセラー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角丸四角形 29"/>
          <p:cNvSpPr/>
          <p:nvPr/>
        </p:nvSpPr>
        <p:spPr>
          <a:xfrm>
            <a:off x="3714395" y="4342208"/>
            <a:ext cx="1944216" cy="7488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担当委員会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角丸四角形 30"/>
          <p:cNvSpPr/>
          <p:nvPr/>
        </p:nvSpPr>
        <p:spPr>
          <a:xfrm>
            <a:off x="6964896" y="562007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角丸四角形 31"/>
          <p:cNvSpPr/>
          <p:nvPr/>
        </p:nvSpPr>
        <p:spPr>
          <a:xfrm>
            <a:off x="6948264" y="4178585"/>
            <a:ext cx="1584176"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右矢印 32"/>
          <p:cNvSpPr/>
          <p:nvPr/>
        </p:nvSpPr>
        <p:spPr>
          <a:xfrm>
            <a:off x="2406889" y="5445224"/>
            <a:ext cx="1081541" cy="1026562"/>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34" name="右矢印 33"/>
          <p:cNvSpPr/>
          <p:nvPr/>
        </p:nvSpPr>
        <p:spPr>
          <a:xfrm>
            <a:off x="5883355" y="4360887"/>
            <a:ext cx="1081541" cy="1940361"/>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速やかに連絡</a:t>
            </a:r>
            <a:endParaRPr kumimoji="1" lang="ja-JP" altLang="en-US" dirty="0"/>
          </a:p>
        </p:txBody>
      </p:sp>
      <p:sp>
        <p:nvSpPr>
          <p:cNvPr id="35" name="上下矢印 34"/>
          <p:cNvSpPr/>
          <p:nvPr/>
        </p:nvSpPr>
        <p:spPr>
          <a:xfrm>
            <a:off x="7020272" y="5042681"/>
            <a:ext cx="1512168" cy="514606"/>
          </a:xfrm>
          <a:prstGeom prst="upDownArrow">
            <a:avLst>
              <a:gd name="adj1" fmla="val 50000"/>
              <a:gd name="adj2" fmla="val 336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協議</a:t>
            </a:r>
            <a:endParaRPr kumimoji="1" lang="ja-JP" altLang="en-US" dirty="0"/>
          </a:p>
        </p:txBody>
      </p:sp>
      <p:sp>
        <p:nvSpPr>
          <p:cNvPr id="36" name="上下矢印 35"/>
          <p:cNvSpPr/>
          <p:nvPr/>
        </p:nvSpPr>
        <p:spPr>
          <a:xfrm>
            <a:off x="956790" y="4782986"/>
            <a:ext cx="1392900" cy="662238"/>
          </a:xfrm>
          <a:prstGeom prst="upDownArrow">
            <a:avLst>
              <a:gd name="adj1" fmla="val 47114"/>
              <a:gd name="adj2" fmla="val 317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
        <p:nvSpPr>
          <p:cNvPr id="37" name="角丸四角形 36"/>
          <p:cNvSpPr/>
          <p:nvPr/>
        </p:nvSpPr>
        <p:spPr>
          <a:xfrm>
            <a:off x="4723987" y="1497557"/>
            <a:ext cx="1869249" cy="20020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角丸四角形 37"/>
          <p:cNvSpPr/>
          <p:nvPr/>
        </p:nvSpPr>
        <p:spPr>
          <a:xfrm>
            <a:off x="4788024" y="1629248"/>
            <a:ext cx="1728193" cy="606551"/>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ガバナー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角丸四角形 38"/>
          <p:cNvSpPr/>
          <p:nvPr/>
        </p:nvSpPr>
        <p:spPr>
          <a:xfrm>
            <a:off x="4860032" y="2691957"/>
            <a:ext cx="1659144" cy="748880"/>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青少年委員長</a:t>
            </a:r>
          </a:p>
          <a:p>
            <a:pPr algn="ctr"/>
            <a:r>
              <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委員一名以上</a:t>
            </a:r>
            <a:endParaRPr kumimoji="1"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上矢印 39"/>
          <p:cNvSpPr/>
          <p:nvPr/>
        </p:nvSpPr>
        <p:spPr>
          <a:xfrm>
            <a:off x="5550175" y="3523141"/>
            <a:ext cx="1437201" cy="667209"/>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41" name="左右矢印 40"/>
          <p:cNvSpPr/>
          <p:nvPr/>
        </p:nvSpPr>
        <p:spPr>
          <a:xfrm rot="20353206">
            <a:off x="2519772" y="3068388"/>
            <a:ext cx="2088232" cy="9530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処分</a:t>
            </a:r>
            <a:endParaRPr kumimoji="1" lang="ja-JP" altLang="en-US" dirty="0"/>
          </a:p>
        </p:txBody>
      </p:sp>
      <p:sp>
        <p:nvSpPr>
          <p:cNvPr id="42" name="角丸四角形 41"/>
          <p:cNvSpPr/>
          <p:nvPr/>
        </p:nvSpPr>
        <p:spPr>
          <a:xfrm>
            <a:off x="3059832" y="1844824"/>
            <a:ext cx="936104" cy="7189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角丸四角形 42"/>
          <p:cNvSpPr/>
          <p:nvPr/>
        </p:nvSpPr>
        <p:spPr>
          <a:xfrm>
            <a:off x="7303681" y="2872047"/>
            <a:ext cx="1584176" cy="748880"/>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相手地区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 name="角丸四角形 43"/>
          <p:cNvSpPr/>
          <p:nvPr/>
        </p:nvSpPr>
        <p:spPr>
          <a:xfrm>
            <a:off x="7375343" y="1412776"/>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保護者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右矢印 44"/>
          <p:cNvSpPr/>
          <p:nvPr/>
        </p:nvSpPr>
        <p:spPr>
          <a:xfrm>
            <a:off x="6593237" y="2591289"/>
            <a:ext cx="715068" cy="11232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46" name="上矢印 45"/>
          <p:cNvSpPr/>
          <p:nvPr/>
        </p:nvSpPr>
        <p:spPr>
          <a:xfrm>
            <a:off x="7399299" y="2285127"/>
            <a:ext cx="1334635" cy="519169"/>
          </a:xfrm>
          <a:prstGeom prst="upArrow">
            <a:avLst>
              <a:gd name="adj1" fmla="val 50000"/>
              <a:gd name="adj2" fmla="val 389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47" name="左矢印 46"/>
          <p:cNvSpPr/>
          <p:nvPr/>
        </p:nvSpPr>
        <p:spPr>
          <a:xfrm>
            <a:off x="3995936" y="1525628"/>
            <a:ext cx="728051" cy="113387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48" name="左矢印 47"/>
          <p:cNvSpPr/>
          <p:nvPr/>
        </p:nvSpPr>
        <p:spPr>
          <a:xfrm rot="1841547">
            <a:off x="2412758" y="4429872"/>
            <a:ext cx="1069803" cy="91171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Tree>
    <p:extLst>
      <p:ext uri="{BB962C8B-B14F-4D97-AF65-F5344CB8AC3E}">
        <p14:creationId xmlns:p14="http://schemas.microsoft.com/office/powerpoint/2010/main" val="319333788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2000"/>
                                        <p:tgtEl>
                                          <p:spTgt spid="24">
                                            <p:txEl>
                                              <p:pRg st="0" end="0"/>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wipe(left)">
                                      <p:cBhvr>
                                        <p:cTn id="19" dur="2000"/>
                                        <p:tgtEl>
                                          <p:spTgt spid="24">
                                            <p:txEl>
                                              <p:pRg st="1" end="1"/>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2000" fill="hold"/>
                                        <p:tgtEl>
                                          <p:spTgt spid="1029"/>
                                        </p:tgtEl>
                                        <p:attrNameLst>
                                          <p:attrName>ppt_x</p:attrName>
                                        </p:attrNameLst>
                                      </p:cBhvr>
                                      <p:tavLst>
                                        <p:tav tm="0">
                                          <p:val>
                                            <p:strVal val="#ppt_x"/>
                                          </p:val>
                                        </p:tav>
                                        <p:tav tm="100000">
                                          <p:val>
                                            <p:strVal val="#ppt_x"/>
                                          </p:val>
                                        </p:tav>
                                      </p:tavLst>
                                    </p:anim>
                                    <p:anim calcmode="lin" valueType="num">
                                      <p:cBhvr additive="base">
                                        <p:cTn id="23" dur="2000" fill="hold"/>
                                        <p:tgtEl>
                                          <p:spTgt spid="1029"/>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left)">
                                      <p:cBhvr>
                                        <p:cTn id="27" dur="2000"/>
                                        <p:tgtEl>
                                          <p:spTgt spid="24">
                                            <p:txEl>
                                              <p:pRg st="2" end="2"/>
                                            </p:txEl>
                                          </p:spTgt>
                                        </p:tgtEl>
                                      </p:cBhvr>
                                    </p:animEffect>
                                  </p:childTnLst>
                                </p:cTn>
                              </p:par>
                              <p:par>
                                <p:cTn id="28" presetID="2" presetClass="entr" presetSubtype="4"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2000" fill="hold"/>
                                        <p:tgtEl>
                                          <p:spTgt spid="1027"/>
                                        </p:tgtEl>
                                        <p:attrNameLst>
                                          <p:attrName>ppt_x</p:attrName>
                                        </p:attrNameLst>
                                      </p:cBhvr>
                                      <p:tavLst>
                                        <p:tav tm="0">
                                          <p:val>
                                            <p:strVal val="#ppt_x"/>
                                          </p:val>
                                        </p:tav>
                                        <p:tav tm="100000">
                                          <p:val>
                                            <p:strVal val="#ppt_x"/>
                                          </p:val>
                                        </p:tav>
                                      </p:tavLst>
                                    </p:anim>
                                    <p:anim calcmode="lin" valueType="num">
                                      <p:cBhvr additive="base">
                                        <p:cTn id="31" dur="2000" fill="hold"/>
                                        <p:tgtEl>
                                          <p:spTgt spid="1027"/>
                                        </p:tgtEl>
                                        <p:attrNameLst>
                                          <p:attrName>ppt_y</p:attrName>
                                        </p:attrNameLst>
                                      </p:cBhvr>
                                      <p:tavLst>
                                        <p:tav tm="0">
                                          <p:val>
                                            <p:strVal val="1+#ppt_h/2"/>
                                          </p:val>
                                        </p:tav>
                                        <p:tav tm="100000">
                                          <p:val>
                                            <p:strVal val="#ppt_y"/>
                                          </p:val>
                                        </p:tav>
                                      </p:tavLst>
                                    </p:anim>
                                  </p:childTnLst>
                                </p:cTn>
                              </p:par>
                            </p:childTnLst>
                          </p:cTn>
                        </p:par>
                        <p:par>
                          <p:cTn id="32" fill="hold">
                            <p:stCondLst>
                              <p:cond delay="10000"/>
                            </p:stCondLst>
                            <p:childTnLst>
                              <p:par>
                                <p:cTn id="33" presetID="22" presetClass="entr" presetSubtype="8" fill="hold" grpId="0" nodeType="after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animEffect transition="in" filter="wipe(left)">
                                      <p:cBhvr>
                                        <p:cTn id="35" dur="2000"/>
                                        <p:tgtEl>
                                          <p:spTgt spid="24">
                                            <p:txEl>
                                              <p:pRg st="3" end="3"/>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2000" fill="hold"/>
                                        <p:tgtEl>
                                          <p:spTgt spid="1026"/>
                                        </p:tgtEl>
                                        <p:attrNameLst>
                                          <p:attrName>ppt_x</p:attrName>
                                        </p:attrNameLst>
                                      </p:cBhvr>
                                      <p:tavLst>
                                        <p:tav tm="0">
                                          <p:val>
                                            <p:strVal val="#ppt_x"/>
                                          </p:val>
                                        </p:tav>
                                        <p:tav tm="100000">
                                          <p:val>
                                            <p:strVal val="#ppt_x"/>
                                          </p:val>
                                        </p:tav>
                                      </p:tavLst>
                                    </p:anim>
                                    <p:anim calcmode="lin" valueType="num">
                                      <p:cBhvr additive="base">
                                        <p:cTn id="39" dur="2000" fill="hold"/>
                                        <p:tgtEl>
                                          <p:spTgt spid="1026"/>
                                        </p:tgtEl>
                                        <p:attrNameLst>
                                          <p:attrName>ppt_y</p:attrName>
                                        </p:attrNameLst>
                                      </p:cBhvr>
                                      <p:tavLst>
                                        <p:tav tm="0">
                                          <p:val>
                                            <p:strVal val="1+#ppt_h/2"/>
                                          </p:val>
                                        </p:tav>
                                        <p:tav tm="100000">
                                          <p:val>
                                            <p:strVal val="#ppt_y"/>
                                          </p:val>
                                        </p:tav>
                                      </p:tavLst>
                                    </p:anim>
                                  </p:childTnLst>
                                </p:cTn>
                              </p:par>
                            </p:childTnLst>
                          </p:cTn>
                        </p:par>
                        <p:par>
                          <p:cTn id="40" fill="hold">
                            <p:stCondLst>
                              <p:cond delay="12000"/>
                            </p:stCondLst>
                            <p:childTnLst>
                              <p:par>
                                <p:cTn id="41" presetID="22" presetClass="entr" presetSubtype="8" fill="hold" grpId="0" nodeType="after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wipe(left)">
                                      <p:cBhvr>
                                        <p:cTn id="43" dur="2000"/>
                                        <p:tgtEl>
                                          <p:spTgt spid="24">
                                            <p:txEl>
                                              <p:pRg st="4" end="4"/>
                                            </p:txEl>
                                          </p:spTgt>
                                        </p:tgtEl>
                                      </p:cBhvr>
                                    </p:animEffect>
                                  </p:childTnLst>
                                </p:cTn>
                              </p:par>
                              <p:par>
                                <p:cTn id="44" presetID="2" presetClass="entr" presetSubtype="4"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additive="base">
                                        <p:cTn id="46" dur="2000" fill="hold"/>
                                        <p:tgtEl>
                                          <p:spTgt spid="1028"/>
                                        </p:tgtEl>
                                        <p:attrNameLst>
                                          <p:attrName>ppt_x</p:attrName>
                                        </p:attrNameLst>
                                      </p:cBhvr>
                                      <p:tavLst>
                                        <p:tav tm="0">
                                          <p:val>
                                            <p:strVal val="#ppt_x"/>
                                          </p:val>
                                        </p:tav>
                                        <p:tav tm="100000">
                                          <p:val>
                                            <p:strVal val="#ppt_x"/>
                                          </p:val>
                                        </p:tav>
                                      </p:tavLst>
                                    </p:anim>
                                    <p:anim calcmode="lin" valueType="num">
                                      <p:cBhvr additive="base">
                                        <p:cTn id="47" dur="2000" fill="hold"/>
                                        <p:tgtEl>
                                          <p:spTgt spid="1028"/>
                                        </p:tgtEl>
                                        <p:attrNameLst>
                                          <p:attrName>ppt_y</p:attrName>
                                        </p:attrNameLst>
                                      </p:cBhvr>
                                      <p:tavLst>
                                        <p:tav tm="0">
                                          <p:val>
                                            <p:strVal val="1+#ppt_h/2"/>
                                          </p:val>
                                        </p:tav>
                                        <p:tav tm="100000">
                                          <p:val>
                                            <p:strVal val="#ppt_y"/>
                                          </p:val>
                                        </p:tav>
                                      </p:tavLst>
                                    </p:anim>
                                  </p:childTnLst>
                                </p:cTn>
                              </p:par>
                            </p:childTnLst>
                          </p:cTn>
                        </p:par>
                        <p:par>
                          <p:cTn id="48" fill="hold">
                            <p:stCondLst>
                              <p:cond delay="14000"/>
                            </p:stCondLst>
                            <p:childTnLst>
                              <p:par>
                                <p:cTn id="49" presetID="22" presetClass="entr" presetSubtype="8" fill="hold" grpId="0" nodeType="after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animEffect transition="in" filter="wipe(left)">
                                      <p:cBhvr>
                                        <p:cTn id="51" dur="2000"/>
                                        <p:tgtEl>
                                          <p:spTgt spid="2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1000"/>
                                        <p:tgtEl>
                                          <p:spTgt spid="24">
                                            <p:txEl>
                                              <p:pRg st="0" end="0"/>
                                            </p:txEl>
                                          </p:spTgt>
                                        </p:tgtEl>
                                      </p:cBhvr>
                                    </p:animEffect>
                                    <p:set>
                                      <p:cBhvr>
                                        <p:cTn id="56" dur="1" fill="hold">
                                          <p:stCondLst>
                                            <p:cond delay="999"/>
                                          </p:stCondLst>
                                        </p:cTn>
                                        <p:tgtEl>
                                          <p:spTgt spid="24">
                                            <p:txEl>
                                              <p:pRg st="0" end="0"/>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24">
                                            <p:txEl>
                                              <p:pRg st="1" end="1"/>
                                            </p:txEl>
                                          </p:spTgt>
                                        </p:tgtEl>
                                      </p:cBhvr>
                                    </p:animEffect>
                                    <p:set>
                                      <p:cBhvr>
                                        <p:cTn id="59" dur="1" fill="hold">
                                          <p:stCondLst>
                                            <p:cond delay="999"/>
                                          </p:stCondLst>
                                        </p:cTn>
                                        <p:tgtEl>
                                          <p:spTgt spid="24">
                                            <p:txEl>
                                              <p:pRg st="1" end="1"/>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24">
                                            <p:txEl>
                                              <p:pRg st="2" end="2"/>
                                            </p:txEl>
                                          </p:spTgt>
                                        </p:tgtEl>
                                      </p:cBhvr>
                                    </p:animEffect>
                                    <p:set>
                                      <p:cBhvr>
                                        <p:cTn id="62" dur="1" fill="hold">
                                          <p:stCondLst>
                                            <p:cond delay="999"/>
                                          </p:stCondLst>
                                        </p:cTn>
                                        <p:tgtEl>
                                          <p:spTgt spid="24">
                                            <p:txEl>
                                              <p:pRg st="2" end="2"/>
                                            </p:txEl>
                                          </p:spTgt>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24">
                                            <p:txEl>
                                              <p:pRg st="3" end="3"/>
                                            </p:txEl>
                                          </p:spTgt>
                                        </p:tgtEl>
                                      </p:cBhvr>
                                    </p:animEffect>
                                    <p:set>
                                      <p:cBhvr>
                                        <p:cTn id="65" dur="1" fill="hold">
                                          <p:stCondLst>
                                            <p:cond delay="999"/>
                                          </p:stCondLst>
                                        </p:cTn>
                                        <p:tgtEl>
                                          <p:spTgt spid="24">
                                            <p:txEl>
                                              <p:pRg st="3" end="3"/>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24">
                                            <p:txEl>
                                              <p:pRg st="4" end="4"/>
                                            </p:txEl>
                                          </p:spTgt>
                                        </p:tgtEl>
                                      </p:cBhvr>
                                    </p:animEffect>
                                    <p:set>
                                      <p:cBhvr>
                                        <p:cTn id="68" dur="1" fill="hold">
                                          <p:stCondLst>
                                            <p:cond delay="999"/>
                                          </p:stCondLst>
                                        </p:cTn>
                                        <p:tgtEl>
                                          <p:spTgt spid="24">
                                            <p:txEl>
                                              <p:pRg st="4" end="4"/>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24">
                                            <p:txEl>
                                              <p:pRg st="5" end="5"/>
                                            </p:txEl>
                                          </p:spTgt>
                                        </p:tgtEl>
                                      </p:cBhvr>
                                    </p:animEffect>
                                    <p:set>
                                      <p:cBhvr>
                                        <p:cTn id="71" dur="1" fill="hold">
                                          <p:stCondLst>
                                            <p:cond delay="999"/>
                                          </p:stCondLst>
                                        </p:cTn>
                                        <p:tgtEl>
                                          <p:spTgt spid="24">
                                            <p:txEl>
                                              <p:pRg st="5" end="5"/>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029"/>
                                        </p:tgtEl>
                                      </p:cBhvr>
                                    </p:animEffect>
                                    <p:set>
                                      <p:cBhvr>
                                        <p:cTn id="74" dur="1" fill="hold">
                                          <p:stCondLst>
                                            <p:cond delay="999"/>
                                          </p:stCondLst>
                                        </p:cTn>
                                        <p:tgtEl>
                                          <p:spTgt spid="1029"/>
                                        </p:tgtEl>
                                        <p:attrNameLst>
                                          <p:attrName>style.visibility</p:attrName>
                                        </p:attrNameLst>
                                      </p:cBhvr>
                                      <p:to>
                                        <p:strVal val="hidden"/>
                                      </p:to>
                                    </p:set>
                                  </p:childTnLst>
                                </p:cTn>
                              </p:par>
                            </p:childTnLst>
                          </p:cTn>
                        </p:par>
                        <p:par>
                          <p:cTn id="75" fill="hold">
                            <p:stCondLst>
                              <p:cond delay="1000"/>
                            </p:stCondLst>
                            <p:childTnLst>
                              <p:par>
                                <p:cTn id="76" presetID="10" presetClass="exit" presetSubtype="0" fill="hold" nodeType="afterEffect">
                                  <p:stCondLst>
                                    <p:cond delay="0"/>
                                  </p:stCondLst>
                                  <p:childTnLst>
                                    <p:animEffect transition="out" filter="fade">
                                      <p:cBhvr>
                                        <p:cTn id="77" dur="1000"/>
                                        <p:tgtEl>
                                          <p:spTgt spid="1027"/>
                                        </p:tgtEl>
                                      </p:cBhvr>
                                    </p:animEffect>
                                    <p:set>
                                      <p:cBhvr>
                                        <p:cTn id="78" dur="1" fill="hold">
                                          <p:stCondLst>
                                            <p:cond delay="999"/>
                                          </p:stCondLst>
                                        </p:cTn>
                                        <p:tgtEl>
                                          <p:spTgt spid="1027"/>
                                        </p:tgtEl>
                                        <p:attrNameLst>
                                          <p:attrName>style.visibility</p:attrName>
                                        </p:attrNameLst>
                                      </p:cBhvr>
                                      <p:to>
                                        <p:strVal val="hidden"/>
                                      </p:to>
                                    </p:set>
                                  </p:childTnLst>
                                </p:cTn>
                              </p:par>
                            </p:childTnLst>
                          </p:cTn>
                        </p:par>
                        <p:par>
                          <p:cTn id="79" fill="hold">
                            <p:stCondLst>
                              <p:cond delay="2000"/>
                            </p:stCondLst>
                            <p:childTnLst>
                              <p:par>
                                <p:cTn id="80" presetID="10" presetClass="exit" presetSubtype="0" fill="hold" nodeType="afterEffect">
                                  <p:stCondLst>
                                    <p:cond delay="0"/>
                                  </p:stCondLst>
                                  <p:childTnLst>
                                    <p:animEffect transition="out" filter="fade">
                                      <p:cBhvr>
                                        <p:cTn id="81" dur="1000"/>
                                        <p:tgtEl>
                                          <p:spTgt spid="1026"/>
                                        </p:tgtEl>
                                      </p:cBhvr>
                                    </p:animEffect>
                                    <p:set>
                                      <p:cBhvr>
                                        <p:cTn id="82" dur="1" fill="hold">
                                          <p:stCondLst>
                                            <p:cond delay="999"/>
                                          </p:stCondLst>
                                        </p:cTn>
                                        <p:tgtEl>
                                          <p:spTgt spid="1026"/>
                                        </p:tgtEl>
                                        <p:attrNameLst>
                                          <p:attrName>style.visibility</p:attrName>
                                        </p:attrNameLst>
                                      </p:cBhvr>
                                      <p:to>
                                        <p:strVal val="hidden"/>
                                      </p:to>
                                    </p:set>
                                  </p:childTnLst>
                                </p:cTn>
                              </p:par>
                            </p:childTnLst>
                          </p:cTn>
                        </p:par>
                        <p:par>
                          <p:cTn id="83" fill="hold">
                            <p:stCondLst>
                              <p:cond delay="3000"/>
                            </p:stCondLst>
                            <p:childTnLst>
                              <p:par>
                                <p:cTn id="84" presetID="26" presetClass="path" presetSubtype="0" accel="50000" decel="50000" fill="hold" nodeType="afterEffect">
                                  <p:stCondLst>
                                    <p:cond delay="0"/>
                                  </p:stCondLst>
                                  <p:childTnLst>
                                    <p:animMotion origin="layout" path="M -0.10347 0.00208 C -0.10347 0.03519 -0.07639 0.06204 -0.0434 0.06204 C -0.00451 0.06204 0.00955 0.03218 0.01545 0.01412 L 0.02153 -0.00995 C 0.02761 -0.02801 0.04254 -0.05787 0.08646 -0.05787 C 0.11459 -0.05787 0.14653 -0.03102 0.14653 0.00208 C 0.14653 0.03519 0.11459 0.06204 0.08646 0.06204 C 0.04254 0.06204 0.02761 0.03218 0.02153 0.01412 L 0.01545 -0.00995 C 0.00955 -0.02801 -0.00451 -0.05787 -0.0434 -0.05787 C -0.07639 -0.05787 -0.10347 -0.03102 -0.10347 0.00208 Z " pathEditMode="relative" rAng="0" ptsTypes="ffFffffFfff">
                                      <p:cBhvr>
                                        <p:cTn id="85" dur="2000" fill="hold"/>
                                        <p:tgtEl>
                                          <p:spTgt spid="1028"/>
                                        </p:tgtEl>
                                        <p:attrNameLst>
                                          <p:attrName>ppt_x</p:attrName>
                                          <p:attrName>ppt_y</p:attrName>
                                        </p:attrNameLst>
                                      </p:cBhvr>
                                      <p:rCtr x="12500" y="0"/>
                                    </p:animMotion>
                                  </p:childTnLst>
                                </p:cTn>
                              </p:par>
                              <p:par>
                                <p:cTn id="86" presetID="26" presetClass="exit" presetSubtype="0" fill="hold" nodeType="withEffect">
                                  <p:stCondLst>
                                    <p:cond delay="0"/>
                                  </p:stCondLst>
                                  <p:childTnLst>
                                    <p:animEffect transition="out" filter="wipe(down)">
                                      <p:cBhvr>
                                        <p:cTn id="87" dur="180" accel="50000">
                                          <p:stCondLst>
                                            <p:cond delay="1820"/>
                                          </p:stCondLst>
                                        </p:cTn>
                                        <p:tgtEl>
                                          <p:spTgt spid="1028"/>
                                        </p:tgtEl>
                                      </p:cBhvr>
                                    </p:animEffect>
                                    <p:anim calcmode="lin" valueType="num">
                                      <p:cBhvr>
                                        <p:cTn id="88" dur="1822" tmFilter="0,0; 0.14,0.31; 0.43,0.73; 0.71,0.91; 1.0,1.0">
                                          <p:stCondLst>
                                            <p:cond delay="0"/>
                                          </p:stCondLst>
                                        </p:cTn>
                                        <p:tgtEl>
                                          <p:spTgt spid="1028"/>
                                        </p:tgtEl>
                                        <p:attrNameLst>
                                          <p:attrName>ppt_x</p:attrName>
                                        </p:attrNameLst>
                                      </p:cBhvr>
                                      <p:tavLst>
                                        <p:tav tm="0">
                                          <p:val>
                                            <p:strVal val="ppt_x"/>
                                          </p:val>
                                        </p:tav>
                                        <p:tav tm="100000">
                                          <p:val>
                                            <p:strVal val="#ppt_x+0.25"/>
                                          </p:val>
                                        </p:tav>
                                      </p:tavLst>
                                    </p:anim>
                                    <p:anim calcmode="lin" valueType="num">
                                      <p:cBhvr>
                                        <p:cTn id="89" dur="178">
                                          <p:stCondLst>
                                            <p:cond delay="1822"/>
                                          </p:stCondLst>
                                        </p:cTn>
                                        <p:tgtEl>
                                          <p:spTgt spid="1028"/>
                                        </p:tgtEl>
                                        <p:attrNameLst>
                                          <p:attrName>ppt_x</p:attrName>
                                        </p:attrNameLst>
                                      </p:cBhvr>
                                      <p:tavLst>
                                        <p:tav tm="0">
                                          <p:val>
                                            <p:strVal val="ppt_x"/>
                                          </p:val>
                                        </p:tav>
                                        <p:tav tm="100000">
                                          <p:val>
                                            <p:strVal val="ppt_x"/>
                                          </p:val>
                                        </p:tav>
                                      </p:tavLst>
                                    </p:anim>
                                    <p:anim calcmode="lin" valueType="num">
                                      <p:cBhvr>
                                        <p:cTn id="90" dur="664" tmFilter="0.0,0.0;0.25,0.07;0.50,0.2;0.75,0.467;1.0,1.0">
                                          <p:stCondLst>
                                            <p:cond delay="0"/>
                                          </p:stCondLst>
                                        </p:cTn>
                                        <p:tgtEl>
                                          <p:spTgt spid="102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1" dur="664" tmFilter="0, 0; 0.125,0.2665; 0.25,0.4; 0.375,0.465; 0.5,0.5;  0.625,0.535; 0.75,0.6; 0.875,0.7335; 1,1">
                                          <p:stCondLst>
                                            <p:cond delay="664"/>
                                          </p:stCondLst>
                                        </p:cTn>
                                        <p:tgtEl>
                                          <p:spTgt spid="102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2" dur="332" tmFilter="0, 0; 0.125,0.2665; 0.25,0.4; 0.375,0.465; 0.5,0.5;  0.625,0.535; 0.75,0.6; 0.875,0.7335; 1,1">
                                          <p:stCondLst>
                                            <p:cond delay="1324"/>
                                          </p:stCondLst>
                                        </p:cTn>
                                        <p:tgtEl>
                                          <p:spTgt spid="102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3" dur="164" tmFilter="0, 0; 0.125,0.2665; 0.25,0.4; 0.375,0.465; 0.5,0.5;  0.625,0.535; 0.75,0.6; 0.875,0.7335; 1,1">
                                          <p:stCondLst>
                                            <p:cond delay="1656"/>
                                          </p:stCondLst>
                                        </p:cTn>
                                        <p:tgtEl>
                                          <p:spTgt spid="102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4" dur="180" accel="50000">
                                          <p:stCondLst>
                                            <p:cond delay="1820"/>
                                          </p:stCondLst>
                                        </p:cTn>
                                        <p:tgtEl>
                                          <p:spTgt spid="1028"/>
                                        </p:tgtEl>
                                        <p:attrNameLst>
                                          <p:attrName>ppt_y</p:attrName>
                                        </p:attrNameLst>
                                      </p:cBhvr>
                                      <p:tavLst>
                                        <p:tav tm="0">
                                          <p:val>
                                            <p:strVal val="ppt_y"/>
                                          </p:val>
                                        </p:tav>
                                        <p:tav tm="100000">
                                          <p:val>
                                            <p:strVal val="ppt_y+ppt_h"/>
                                          </p:val>
                                        </p:tav>
                                      </p:tavLst>
                                    </p:anim>
                                    <p:animScale>
                                      <p:cBhvr>
                                        <p:cTn id="95" dur="26">
                                          <p:stCondLst>
                                            <p:cond delay="620"/>
                                          </p:stCondLst>
                                        </p:cTn>
                                        <p:tgtEl>
                                          <p:spTgt spid="1028"/>
                                        </p:tgtEl>
                                      </p:cBhvr>
                                      <p:to x="100000" y="60000"/>
                                    </p:animScale>
                                    <p:animScale>
                                      <p:cBhvr>
                                        <p:cTn id="96" dur="166" decel="50000">
                                          <p:stCondLst>
                                            <p:cond delay="646"/>
                                          </p:stCondLst>
                                        </p:cTn>
                                        <p:tgtEl>
                                          <p:spTgt spid="1028"/>
                                        </p:tgtEl>
                                      </p:cBhvr>
                                      <p:to x="100000" y="100000"/>
                                    </p:animScale>
                                    <p:animScale>
                                      <p:cBhvr>
                                        <p:cTn id="97" dur="26">
                                          <p:stCondLst>
                                            <p:cond delay="1312"/>
                                          </p:stCondLst>
                                        </p:cTn>
                                        <p:tgtEl>
                                          <p:spTgt spid="1028"/>
                                        </p:tgtEl>
                                      </p:cBhvr>
                                      <p:to x="100000" y="80000"/>
                                    </p:animScale>
                                    <p:animScale>
                                      <p:cBhvr>
                                        <p:cTn id="98" dur="166" decel="50000">
                                          <p:stCondLst>
                                            <p:cond delay="1338"/>
                                          </p:stCondLst>
                                        </p:cTn>
                                        <p:tgtEl>
                                          <p:spTgt spid="1028"/>
                                        </p:tgtEl>
                                      </p:cBhvr>
                                      <p:to x="100000" y="100000"/>
                                    </p:animScale>
                                    <p:animScale>
                                      <p:cBhvr>
                                        <p:cTn id="99" dur="26">
                                          <p:stCondLst>
                                            <p:cond delay="1642"/>
                                          </p:stCondLst>
                                        </p:cTn>
                                        <p:tgtEl>
                                          <p:spTgt spid="1028"/>
                                        </p:tgtEl>
                                      </p:cBhvr>
                                      <p:to x="100000" y="90000"/>
                                    </p:animScale>
                                    <p:animScale>
                                      <p:cBhvr>
                                        <p:cTn id="100" dur="166" decel="50000">
                                          <p:stCondLst>
                                            <p:cond delay="1668"/>
                                          </p:stCondLst>
                                        </p:cTn>
                                        <p:tgtEl>
                                          <p:spTgt spid="1028"/>
                                        </p:tgtEl>
                                      </p:cBhvr>
                                      <p:to x="100000" y="100000"/>
                                    </p:animScale>
                                    <p:animScale>
                                      <p:cBhvr>
                                        <p:cTn id="101" dur="26">
                                          <p:stCondLst>
                                            <p:cond delay="1808"/>
                                          </p:stCondLst>
                                        </p:cTn>
                                        <p:tgtEl>
                                          <p:spTgt spid="1028"/>
                                        </p:tgtEl>
                                      </p:cBhvr>
                                      <p:to x="100000" y="95000"/>
                                    </p:animScale>
                                    <p:animScale>
                                      <p:cBhvr>
                                        <p:cTn id="102" dur="166" decel="50000">
                                          <p:stCondLst>
                                            <p:cond delay="1834"/>
                                          </p:stCondLst>
                                        </p:cTn>
                                        <p:tgtEl>
                                          <p:spTgt spid="1028"/>
                                        </p:tgtEl>
                                      </p:cBhvr>
                                      <p:to x="100000" y="100000"/>
                                    </p:animScale>
                                    <p:set>
                                      <p:cBhvr>
                                        <p:cTn id="103" dur="1" fill="hold">
                                          <p:stCondLst>
                                            <p:cond delay="1999"/>
                                          </p:stCondLst>
                                        </p:cTn>
                                        <p:tgtEl>
                                          <p:spTgt spid="1028"/>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p:cTn id="108" dur="2000" fill="hold"/>
                                        <p:tgtEl>
                                          <p:spTgt spid="9"/>
                                        </p:tgtEl>
                                        <p:attrNameLst>
                                          <p:attrName>ppt_w</p:attrName>
                                        </p:attrNameLst>
                                      </p:cBhvr>
                                      <p:tavLst>
                                        <p:tav tm="0">
                                          <p:val>
                                            <p:fltVal val="0"/>
                                          </p:val>
                                        </p:tav>
                                        <p:tav tm="100000">
                                          <p:val>
                                            <p:strVal val="#ppt_w"/>
                                          </p:val>
                                        </p:tav>
                                      </p:tavLst>
                                    </p:anim>
                                    <p:anim calcmode="lin" valueType="num">
                                      <p:cBhvr>
                                        <p:cTn id="109" dur="2000" fill="hold"/>
                                        <p:tgtEl>
                                          <p:spTgt spid="9"/>
                                        </p:tgtEl>
                                        <p:attrNameLst>
                                          <p:attrName>ppt_h</p:attrName>
                                        </p:attrNameLst>
                                      </p:cBhvr>
                                      <p:tavLst>
                                        <p:tav tm="0">
                                          <p:val>
                                            <p:fltVal val="0"/>
                                          </p:val>
                                        </p:tav>
                                        <p:tav tm="100000">
                                          <p:val>
                                            <p:strVal val="#ppt_h"/>
                                          </p:val>
                                        </p:tav>
                                      </p:tavLst>
                                    </p:anim>
                                    <p:anim calcmode="lin" valueType="num">
                                      <p:cBhvr>
                                        <p:cTn id="110" dur="2000" fill="hold"/>
                                        <p:tgtEl>
                                          <p:spTgt spid="9"/>
                                        </p:tgtEl>
                                        <p:attrNameLst>
                                          <p:attrName>style.rotation</p:attrName>
                                        </p:attrNameLst>
                                      </p:cBhvr>
                                      <p:tavLst>
                                        <p:tav tm="0">
                                          <p:val>
                                            <p:fltVal val="90"/>
                                          </p:val>
                                        </p:tav>
                                        <p:tav tm="100000">
                                          <p:val>
                                            <p:fltVal val="0"/>
                                          </p:val>
                                        </p:tav>
                                      </p:tavLst>
                                    </p:anim>
                                    <p:animEffect transition="in" filter="fade">
                                      <p:cBhvr>
                                        <p:cTn id="111" dur="2000"/>
                                        <p:tgtEl>
                                          <p:spTgt spid="9"/>
                                        </p:tgtEl>
                                      </p:cBhvr>
                                    </p:animEffect>
                                  </p:childTnLst>
                                </p:cTn>
                              </p:par>
                            </p:childTnLst>
                          </p:cTn>
                        </p:par>
                        <p:par>
                          <p:cTn id="112" fill="hold">
                            <p:stCondLst>
                              <p:cond delay="2000"/>
                            </p:stCondLst>
                            <p:childTnLst>
                              <p:par>
                                <p:cTn id="113" presetID="47"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2000"/>
                                        <p:tgtEl>
                                          <p:spTgt spid="28"/>
                                        </p:tgtEl>
                                      </p:cBhvr>
                                    </p:animEffect>
                                    <p:anim calcmode="lin" valueType="num">
                                      <p:cBhvr>
                                        <p:cTn id="116" dur="2000" fill="hold"/>
                                        <p:tgtEl>
                                          <p:spTgt spid="28"/>
                                        </p:tgtEl>
                                        <p:attrNameLst>
                                          <p:attrName>ppt_x</p:attrName>
                                        </p:attrNameLst>
                                      </p:cBhvr>
                                      <p:tavLst>
                                        <p:tav tm="0">
                                          <p:val>
                                            <p:strVal val="#ppt_x"/>
                                          </p:val>
                                        </p:tav>
                                        <p:tav tm="100000">
                                          <p:val>
                                            <p:strVal val="#ppt_x"/>
                                          </p:val>
                                        </p:tav>
                                      </p:tavLst>
                                    </p:anim>
                                    <p:anim calcmode="lin" valueType="num">
                                      <p:cBhvr>
                                        <p:cTn id="117" dur="2000" fill="hold"/>
                                        <p:tgtEl>
                                          <p:spTgt spid="2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2000"/>
                                        <p:tgtEl>
                                          <p:spTgt spid="27"/>
                                        </p:tgtEl>
                                      </p:cBhvr>
                                    </p:animEffect>
                                    <p:anim calcmode="lin" valueType="num">
                                      <p:cBhvr>
                                        <p:cTn id="121" dur="2000" fill="hold"/>
                                        <p:tgtEl>
                                          <p:spTgt spid="27"/>
                                        </p:tgtEl>
                                        <p:attrNameLst>
                                          <p:attrName>ppt_x</p:attrName>
                                        </p:attrNameLst>
                                      </p:cBhvr>
                                      <p:tavLst>
                                        <p:tav tm="0">
                                          <p:val>
                                            <p:strVal val="#ppt_x"/>
                                          </p:val>
                                        </p:tav>
                                        <p:tav tm="100000">
                                          <p:val>
                                            <p:strVal val="#ppt_x"/>
                                          </p:val>
                                        </p:tav>
                                      </p:tavLst>
                                    </p:anim>
                                    <p:anim calcmode="lin" valueType="num">
                                      <p:cBhvr>
                                        <p:cTn id="122" dur="2000" fill="hold"/>
                                        <p:tgtEl>
                                          <p:spTgt spid="27"/>
                                        </p:tgtEl>
                                        <p:attrNameLst>
                                          <p:attrName>ppt_y</p:attrName>
                                        </p:attrNameLst>
                                      </p:cBhvr>
                                      <p:tavLst>
                                        <p:tav tm="0">
                                          <p:val>
                                            <p:strVal val="#ppt_y+.1"/>
                                          </p:val>
                                        </p:tav>
                                        <p:tav tm="100000">
                                          <p:val>
                                            <p:strVal val="#ppt_y"/>
                                          </p:val>
                                        </p:tav>
                                      </p:tavLst>
                                    </p:anim>
                                  </p:childTnLst>
                                </p:cTn>
                              </p:par>
                            </p:childTnLst>
                          </p:cTn>
                        </p:par>
                        <p:par>
                          <p:cTn id="123" fill="hold">
                            <p:stCondLst>
                              <p:cond delay="4000"/>
                            </p:stCondLst>
                            <p:childTnLst>
                              <p:par>
                                <p:cTn id="124" presetID="16" presetClass="entr" presetSubtype="42"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barn(outHorizontal)">
                                      <p:cBhvr>
                                        <p:cTn id="126" dur="2000"/>
                                        <p:tgtEl>
                                          <p:spTgt spid="36"/>
                                        </p:tgtEl>
                                      </p:cBhvr>
                                    </p:animEffect>
                                  </p:childTnLst>
                                </p:cTn>
                              </p:par>
                            </p:childTnLst>
                          </p:cTn>
                        </p:par>
                        <p:par>
                          <p:cTn id="127" fill="hold">
                            <p:stCondLst>
                              <p:cond delay="6000"/>
                            </p:stCondLst>
                            <p:childTnLst>
                              <p:par>
                                <p:cTn id="128" presetID="22" presetClass="entr" presetSubtype="8" fill="hold" grpId="0"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wipe(left)">
                                      <p:cBhvr>
                                        <p:cTn id="130" dur="1750"/>
                                        <p:tgtEl>
                                          <p:spTgt spid="33"/>
                                        </p:tgtEl>
                                      </p:cBhvr>
                                    </p:animEffect>
                                  </p:childTnLst>
                                </p:cTn>
                              </p:par>
                            </p:childTnLst>
                          </p:cTn>
                        </p:par>
                        <p:par>
                          <p:cTn id="131" fill="hold">
                            <p:stCondLst>
                              <p:cond delay="7750"/>
                            </p:stCondLst>
                            <p:childTnLst>
                              <p:par>
                                <p:cTn id="132" presetID="16" presetClass="entr" presetSubtype="37" fill="hold" grpId="0" nodeType="after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barn(outVertical)">
                                      <p:cBhvr>
                                        <p:cTn id="134" dur="2000"/>
                                        <p:tgtEl>
                                          <p:spTgt spid="26"/>
                                        </p:tgtEl>
                                      </p:cBhvr>
                                    </p:animEffect>
                                  </p:childTnLst>
                                </p:cTn>
                              </p:par>
                            </p:childTnLst>
                          </p:cTn>
                        </p:par>
                        <p:par>
                          <p:cTn id="135" fill="hold">
                            <p:stCondLst>
                              <p:cond delay="9750"/>
                            </p:stCondLst>
                            <p:childTnLst>
                              <p:par>
                                <p:cTn id="136" presetID="22" presetClass="entr" presetSubtype="8"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left)">
                                      <p:cBhvr>
                                        <p:cTn id="138" dur="2000"/>
                                        <p:tgtEl>
                                          <p:spTgt spid="29"/>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barn(outVertical)">
                                      <p:cBhvr>
                                        <p:cTn id="141" dur="2000"/>
                                        <p:tgtEl>
                                          <p:spTgt spid="30"/>
                                        </p:tgtEl>
                                      </p:cBhvr>
                                    </p:animEffect>
                                  </p:childTnLst>
                                </p:cTn>
                              </p:par>
                            </p:childTnLst>
                          </p:cTn>
                        </p:par>
                        <p:par>
                          <p:cTn id="142" fill="hold">
                            <p:stCondLst>
                              <p:cond delay="11750"/>
                            </p:stCondLst>
                            <p:childTnLst>
                              <p:par>
                                <p:cTn id="143" presetID="22" presetClass="entr" presetSubtype="2" fill="hold" grpId="0" nodeType="after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wipe(right)">
                                      <p:cBhvr>
                                        <p:cTn id="145" dur="2000"/>
                                        <p:tgtEl>
                                          <p:spTgt spid="48"/>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wipe(left)">
                                      <p:cBhvr>
                                        <p:cTn id="149" dur="2000"/>
                                        <p:tgtEl>
                                          <p:spTgt spid="34"/>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down)">
                                      <p:cBhvr>
                                        <p:cTn id="152" dur="2000"/>
                                        <p:tgtEl>
                                          <p:spTgt spid="40"/>
                                        </p:tgtEl>
                                      </p:cBhvr>
                                    </p:animEffect>
                                  </p:childTnLst>
                                </p:cTn>
                              </p:par>
                            </p:childTnLst>
                          </p:cTn>
                        </p:par>
                        <p:par>
                          <p:cTn id="153" fill="hold">
                            <p:stCondLst>
                              <p:cond delay="15750"/>
                            </p:stCondLst>
                            <p:childTnLst>
                              <p:par>
                                <p:cTn id="154" presetID="22" presetClass="entr" presetSubtype="8"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left)">
                                      <p:cBhvr>
                                        <p:cTn id="156" dur="1500"/>
                                        <p:tgtEl>
                                          <p:spTgt spid="37"/>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wipe(left)">
                                      <p:cBhvr>
                                        <p:cTn id="159" dur="2000"/>
                                        <p:tgtEl>
                                          <p:spTgt spid="38"/>
                                        </p:tgtEl>
                                      </p:cBhvr>
                                    </p:animEffect>
                                  </p:childTnLst>
                                </p:cTn>
                              </p:par>
                              <p:par>
                                <p:cTn id="160" presetID="16" presetClass="entr" presetSubtype="37"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barn(outVertical)">
                                      <p:cBhvr>
                                        <p:cTn id="162" dur="2000"/>
                                        <p:tgtEl>
                                          <p:spTgt spid="39"/>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
                                        </p:tgtEl>
                                        <p:attrNameLst>
                                          <p:attrName>style.visibility</p:attrName>
                                        </p:attrNameLst>
                                      </p:cBhvr>
                                      <p:to>
                                        <p:strVal val="visible"/>
                                      </p:to>
                                    </p:set>
                                    <p:animEffect transition="in" filter="wipe(down)">
                                      <p:cBhvr>
                                        <p:cTn id="165" dur="2000"/>
                                        <p:tgtEl>
                                          <p:spTgt spid="31"/>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Effect transition="in" filter="wipe(down)">
                                      <p:cBhvr>
                                        <p:cTn id="168" dur="2000"/>
                                        <p:tgtEl>
                                          <p:spTgt spid="32"/>
                                        </p:tgtEl>
                                      </p:cBhvr>
                                    </p:animEffect>
                                  </p:childTnLst>
                                </p:cTn>
                              </p:par>
                              <p:par>
                                <p:cTn id="169" presetID="16" presetClass="entr" presetSubtype="42"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barn(outHorizontal)">
                                      <p:cBhvr>
                                        <p:cTn id="171" dur="2000"/>
                                        <p:tgtEl>
                                          <p:spTgt spid="35"/>
                                        </p:tgtEl>
                                      </p:cBhvr>
                                    </p:animEffect>
                                  </p:childTnLst>
                                </p:cTn>
                              </p:par>
                            </p:childTnLst>
                          </p:cTn>
                        </p:par>
                        <p:par>
                          <p:cTn id="172" fill="hold">
                            <p:stCondLst>
                              <p:cond delay="17750"/>
                            </p:stCondLst>
                            <p:childTnLst>
                              <p:par>
                                <p:cTn id="173" presetID="16" presetClass="entr" presetSubtype="37"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barn(outVertical)">
                                      <p:cBhvr>
                                        <p:cTn id="175" dur="2000"/>
                                        <p:tgtEl>
                                          <p:spTgt spid="41"/>
                                        </p:tgtEl>
                                      </p:cBhvr>
                                    </p:animEffect>
                                  </p:childTnLst>
                                </p:cTn>
                              </p:par>
                            </p:childTnLst>
                          </p:cTn>
                        </p:par>
                        <p:par>
                          <p:cTn id="176" fill="hold">
                            <p:stCondLst>
                              <p:cond delay="19750"/>
                            </p:stCondLst>
                            <p:childTnLst>
                              <p:par>
                                <p:cTn id="177" presetID="22" presetClass="entr" presetSubtype="8" fill="hold" grpId="0" nodeType="after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wipe(left)">
                                      <p:cBhvr>
                                        <p:cTn id="179" dur="2000"/>
                                        <p:tgtEl>
                                          <p:spTgt spid="45"/>
                                        </p:tgtEl>
                                      </p:cBhvr>
                                    </p:animEffect>
                                  </p:childTnLst>
                                </p:cTn>
                              </p:par>
                            </p:childTnLst>
                          </p:cTn>
                        </p:par>
                        <p:par>
                          <p:cTn id="180" fill="hold">
                            <p:stCondLst>
                              <p:cond delay="21750"/>
                            </p:stCondLst>
                            <p:childTnLst>
                              <p:par>
                                <p:cTn id="181" presetID="22" presetClass="entr" presetSubtype="8" fill="hold" grpId="0" nodeType="afterEffect">
                                  <p:stCondLst>
                                    <p:cond delay="0"/>
                                  </p:stCondLst>
                                  <p:childTnLst>
                                    <p:set>
                                      <p:cBhvr>
                                        <p:cTn id="182" dur="1" fill="hold">
                                          <p:stCondLst>
                                            <p:cond delay="0"/>
                                          </p:stCondLst>
                                        </p:cTn>
                                        <p:tgtEl>
                                          <p:spTgt spid="43"/>
                                        </p:tgtEl>
                                        <p:attrNameLst>
                                          <p:attrName>style.visibility</p:attrName>
                                        </p:attrNameLst>
                                      </p:cBhvr>
                                      <p:to>
                                        <p:strVal val="visible"/>
                                      </p:to>
                                    </p:set>
                                    <p:animEffect transition="in" filter="wipe(left)">
                                      <p:cBhvr>
                                        <p:cTn id="183" dur="2000"/>
                                        <p:tgtEl>
                                          <p:spTgt spid="43"/>
                                        </p:tgtEl>
                                      </p:cBhvr>
                                    </p:animEffect>
                                  </p:childTnLst>
                                </p:cTn>
                              </p:par>
                            </p:childTnLst>
                          </p:cTn>
                        </p:par>
                        <p:par>
                          <p:cTn id="184" fill="hold">
                            <p:stCondLst>
                              <p:cond delay="23750"/>
                            </p:stCondLst>
                            <p:childTnLst>
                              <p:par>
                                <p:cTn id="185" presetID="22" presetClass="entr" presetSubtype="4"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down)">
                                      <p:cBhvr>
                                        <p:cTn id="187" dur="2000"/>
                                        <p:tgtEl>
                                          <p:spTgt spid="46"/>
                                        </p:tgtEl>
                                      </p:cBhvr>
                                    </p:animEffect>
                                  </p:childTnLst>
                                </p:cTn>
                              </p:par>
                            </p:childTnLst>
                          </p:cTn>
                        </p:par>
                        <p:par>
                          <p:cTn id="188" fill="hold">
                            <p:stCondLst>
                              <p:cond delay="25750"/>
                            </p:stCondLst>
                            <p:childTnLst>
                              <p:par>
                                <p:cTn id="189" presetID="22" presetClass="entr" presetSubtype="4"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wipe(down)">
                                      <p:cBhvr>
                                        <p:cTn id="191" dur="2000"/>
                                        <p:tgtEl>
                                          <p:spTgt spid="44"/>
                                        </p:tgtEl>
                                      </p:cBhvr>
                                    </p:animEffect>
                                  </p:childTnLst>
                                </p:cTn>
                              </p:par>
                            </p:childTnLst>
                          </p:cTn>
                        </p:par>
                        <p:par>
                          <p:cTn id="192" fill="hold">
                            <p:stCondLst>
                              <p:cond delay="27750"/>
                            </p:stCondLst>
                            <p:childTnLst>
                              <p:par>
                                <p:cTn id="193" presetID="22" presetClass="entr" presetSubtype="2" fill="hold" grpId="0" nodeType="afterEffect">
                                  <p:stCondLst>
                                    <p:cond delay="0"/>
                                  </p:stCondLst>
                                  <p:childTnLst>
                                    <p:set>
                                      <p:cBhvr>
                                        <p:cTn id="194" dur="1" fill="hold">
                                          <p:stCondLst>
                                            <p:cond delay="0"/>
                                          </p:stCondLst>
                                        </p:cTn>
                                        <p:tgtEl>
                                          <p:spTgt spid="47"/>
                                        </p:tgtEl>
                                        <p:attrNameLst>
                                          <p:attrName>style.visibility</p:attrName>
                                        </p:attrNameLst>
                                      </p:cBhvr>
                                      <p:to>
                                        <p:strVal val="visible"/>
                                      </p:to>
                                    </p:set>
                                    <p:animEffect transition="in" filter="wipe(right)">
                                      <p:cBhvr>
                                        <p:cTn id="195" dur="2000"/>
                                        <p:tgtEl>
                                          <p:spTgt spid="47"/>
                                        </p:tgtEl>
                                      </p:cBhvr>
                                    </p:animEffect>
                                  </p:childTnLst>
                                </p:cTn>
                              </p:par>
                            </p:childTnLst>
                          </p:cTn>
                        </p:par>
                        <p:par>
                          <p:cTn id="196" fill="hold">
                            <p:stCondLst>
                              <p:cond delay="29750"/>
                            </p:stCondLst>
                            <p:childTnLst>
                              <p:par>
                                <p:cTn id="197" presetID="22" presetClass="entr" presetSubtype="2" fill="hold" grpId="0" nodeType="afterEffect">
                                  <p:stCondLst>
                                    <p:cond delay="0"/>
                                  </p:stCondLst>
                                  <p:childTnLst>
                                    <p:set>
                                      <p:cBhvr>
                                        <p:cTn id="198" dur="1" fill="hold">
                                          <p:stCondLst>
                                            <p:cond delay="0"/>
                                          </p:stCondLst>
                                        </p:cTn>
                                        <p:tgtEl>
                                          <p:spTgt spid="42"/>
                                        </p:tgtEl>
                                        <p:attrNameLst>
                                          <p:attrName>style.visibility</p:attrName>
                                        </p:attrNameLst>
                                      </p:cBhvr>
                                      <p:to>
                                        <p:strVal val="visible"/>
                                      </p:to>
                                    </p:set>
                                    <p:animEffect transition="in" filter="wipe(right)">
                                      <p:cBhvr>
                                        <p:cTn id="199"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4" grpId="1" build="allAtOnce"/>
      <p:bldP spid="5" grpId="0" build="p"/>
      <p:bldP spid="3" grpId="0" build="p"/>
      <p:bldP spid="9"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ndo\Pictures\おまわりさん66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398" y="4019532"/>
            <a:ext cx="1977484" cy="264982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p:cNvSpPr>
            <a:spLocks noGrp="1"/>
          </p:cNvSpPr>
          <p:nvPr>
            <p:ph type="body" sz="half" idx="15"/>
          </p:nvPr>
        </p:nvSpPr>
        <p:spPr>
          <a:xfrm>
            <a:off x="611560" y="1052736"/>
            <a:ext cx="4019872" cy="574675"/>
          </a:xfrm>
        </p:spPr>
        <p:txBody>
          <a:bodyPr>
            <a:noAutofit/>
          </a:bodyPr>
          <a:lstStyle/>
          <a:p>
            <a:r>
              <a:rPr lang="en-US" altLang="ja-JP" sz="2000" b="1" dirty="0" smtClean="0">
                <a:effectLst>
                  <a:outerShdw blurRad="38100" dist="38100" dir="2700000" algn="tl">
                    <a:srgbClr val="000000">
                      <a:alpha val="43137"/>
                    </a:srgbClr>
                  </a:outerShdw>
                </a:effectLst>
              </a:rPr>
              <a:t>3.</a:t>
            </a:r>
            <a:r>
              <a:rPr lang="ja-JP" altLang="ja-JP" sz="2000" b="1" dirty="0" smtClean="0">
                <a:effectLst>
                  <a:outerShdw blurRad="38100" dist="38100" dir="2700000" algn="tl">
                    <a:srgbClr val="000000">
                      <a:alpha val="43137"/>
                    </a:srgbClr>
                  </a:outerShdw>
                </a:effectLst>
              </a:rPr>
              <a:t>青少年が</a:t>
            </a:r>
            <a:r>
              <a:rPr lang="ja-JP" altLang="en-US" sz="2000" b="1" dirty="0" smtClean="0">
                <a:effectLst>
                  <a:outerShdw blurRad="38100" dist="38100" dir="2700000" algn="tl">
                    <a:srgbClr val="000000">
                      <a:alpha val="43137"/>
                    </a:srgbClr>
                  </a:outerShdw>
                </a:effectLst>
              </a:rPr>
              <a:t>法令に違反したとき</a:t>
            </a:r>
            <a:endParaRPr kumimoji="1" lang="ja-JP" altLang="en-US" sz="2000" b="1" dirty="0">
              <a:effectLst>
                <a:outerShdw blurRad="38100" dist="38100" dir="2700000" algn="tl">
                  <a:srgbClr val="000000">
                    <a:alpha val="43137"/>
                  </a:srgbClr>
                </a:outerShdw>
              </a:effectLst>
            </a:endParaRPr>
          </a:p>
        </p:txBody>
      </p:sp>
      <p:sp>
        <p:nvSpPr>
          <p:cNvPr id="2" name="コンテンツ プレースホルダー 1"/>
          <p:cNvSpPr>
            <a:spLocks noGrp="1"/>
          </p:cNvSpPr>
          <p:nvPr>
            <p:ph sz="quarter" idx="14"/>
          </p:nvPr>
        </p:nvSpPr>
        <p:spPr>
          <a:xfrm>
            <a:off x="5068334" y="1124744"/>
            <a:ext cx="3968162" cy="576064"/>
          </a:xfrm>
        </p:spPr>
        <p:txBody>
          <a:bodyPr>
            <a:normAutofit/>
          </a:bodyPr>
          <a:lstStyle/>
          <a:p>
            <a:r>
              <a:rPr lang="ja-JP" altLang="ja-JP" dirty="0"/>
              <a:t>大麻、覚せい剤、</a:t>
            </a:r>
            <a:r>
              <a:rPr lang="ja-JP" altLang="ja-JP" dirty="0" smtClean="0"/>
              <a:t>万引き</a:t>
            </a:r>
            <a:r>
              <a:rPr lang="ja-JP" altLang="en-US" dirty="0" smtClean="0"/>
              <a:t>、飲酒、事故</a:t>
            </a:r>
            <a:r>
              <a:rPr lang="ja-JP" altLang="ja-JP" dirty="0" smtClean="0"/>
              <a:t>等</a:t>
            </a:r>
            <a:endParaRPr kumimoji="1" lang="ja-JP" altLang="en-US" dirty="0"/>
          </a:p>
        </p:txBody>
      </p:sp>
      <p:sp>
        <p:nvSpPr>
          <p:cNvPr id="4" name="タイトル 3"/>
          <p:cNvSpPr>
            <a:spLocks noGrp="1"/>
          </p:cNvSpPr>
          <p:nvPr>
            <p:ph type="title"/>
          </p:nvPr>
        </p:nvSpPr>
        <p:spPr>
          <a:xfrm>
            <a:off x="365740" y="260648"/>
            <a:ext cx="7924800" cy="724942"/>
          </a:xfrm>
        </p:spPr>
        <p:txBody>
          <a:bodyPr>
            <a:normAutofit/>
          </a:bodyPr>
          <a:lstStyle/>
          <a:p>
            <a:r>
              <a:rPr kumimoji="0" lang="en-US" altLang="ja-JP" sz="3600" b="1" dirty="0">
                <a:solidFill>
                  <a:srgbClr val="FFFF00"/>
                </a:solidFill>
              </a:rPr>
              <a:t>B</a:t>
            </a:r>
            <a:r>
              <a:rPr kumimoji="0" lang="ja-JP" altLang="ja-JP" sz="3600" b="1" dirty="0">
                <a:solidFill>
                  <a:srgbClr val="FFFF00"/>
                </a:solidFill>
              </a:rPr>
              <a:t>　青少年が加害者になったとき</a:t>
            </a:r>
            <a:endParaRPr kumimoji="0" lang="ja-JP" altLang="en-US" sz="3600" b="1" dirty="0">
              <a:solidFill>
                <a:srgbClr val="FFFF00"/>
              </a:solidFill>
            </a:endParaRPr>
          </a:p>
        </p:txBody>
      </p:sp>
      <p:sp>
        <p:nvSpPr>
          <p:cNvPr id="9" name="爆発 2 8"/>
          <p:cNvSpPr/>
          <p:nvPr/>
        </p:nvSpPr>
        <p:spPr>
          <a:xfrm>
            <a:off x="219754" y="1572957"/>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事件発生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588214" y="229566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3588214" y="4228917"/>
            <a:ext cx="158417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6672488" y="231473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右矢印 12"/>
          <p:cNvSpPr/>
          <p:nvPr/>
        </p:nvSpPr>
        <p:spPr>
          <a:xfrm>
            <a:off x="5244398" y="2228437"/>
            <a:ext cx="1428090" cy="998556"/>
          </a:xfrm>
          <a:prstGeom prst="rightArrow">
            <a:avLst>
              <a:gd name="adj1" fmla="val 50000"/>
              <a:gd name="adj2" fmla="val 31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報告相談</a:t>
            </a:r>
            <a:endParaRPr kumimoji="1" lang="ja-JP" altLang="en-US" dirty="0"/>
          </a:p>
        </p:txBody>
      </p:sp>
      <p:sp>
        <p:nvSpPr>
          <p:cNvPr id="14" name="角丸四角形 13"/>
          <p:cNvSpPr/>
          <p:nvPr/>
        </p:nvSpPr>
        <p:spPr>
          <a:xfrm>
            <a:off x="558908" y="3735827"/>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当事者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上下矢印 14"/>
          <p:cNvSpPr/>
          <p:nvPr/>
        </p:nvSpPr>
        <p:spPr>
          <a:xfrm>
            <a:off x="3768842" y="3212760"/>
            <a:ext cx="1331540" cy="1016157"/>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対応検討</a:t>
            </a:r>
            <a:endParaRPr kumimoji="1" lang="ja-JP" altLang="en-US" dirty="0"/>
          </a:p>
        </p:txBody>
      </p:sp>
      <p:sp>
        <p:nvSpPr>
          <p:cNvPr id="16" name="左右矢印 15"/>
          <p:cNvSpPr/>
          <p:nvPr/>
        </p:nvSpPr>
        <p:spPr>
          <a:xfrm rot="2629618">
            <a:off x="1750110" y="4847528"/>
            <a:ext cx="1792218" cy="765189"/>
          </a:xfrm>
          <a:prstGeom prst="leftRightArrow">
            <a:avLst>
              <a:gd name="adj1" fmla="val 54297"/>
              <a:gd name="adj2" fmla="val 307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取り調べ</a:t>
            </a:r>
            <a:endParaRPr kumimoji="1" lang="ja-JP" altLang="en-US" dirty="0"/>
          </a:p>
        </p:txBody>
      </p:sp>
      <p:sp>
        <p:nvSpPr>
          <p:cNvPr id="17" name="角丸四角形 16"/>
          <p:cNvSpPr/>
          <p:nvPr/>
        </p:nvSpPr>
        <p:spPr>
          <a:xfrm>
            <a:off x="6739527" y="4403100"/>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保護者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右矢印 17"/>
          <p:cNvSpPr/>
          <p:nvPr/>
        </p:nvSpPr>
        <p:spPr>
          <a:xfrm>
            <a:off x="5244398" y="4329266"/>
            <a:ext cx="1440160" cy="937930"/>
          </a:xfrm>
          <a:prstGeom prst="rightArrow">
            <a:avLst>
              <a:gd name="adj1" fmla="val 50000"/>
              <a:gd name="adj2" fmla="val 32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連絡対処</a:t>
            </a:r>
            <a:endParaRPr kumimoji="1" lang="ja-JP" altLang="en-US" dirty="0"/>
          </a:p>
        </p:txBody>
      </p:sp>
      <p:sp>
        <p:nvSpPr>
          <p:cNvPr id="19" name="下矢印 18"/>
          <p:cNvSpPr/>
          <p:nvPr/>
        </p:nvSpPr>
        <p:spPr>
          <a:xfrm>
            <a:off x="7116606" y="3303778"/>
            <a:ext cx="864096" cy="101615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
        <p:nvSpPr>
          <p:cNvPr id="20" name="角丸四角形 19"/>
          <p:cNvSpPr/>
          <p:nvPr/>
        </p:nvSpPr>
        <p:spPr>
          <a:xfrm>
            <a:off x="203837" y="5685393"/>
            <a:ext cx="2160240" cy="6065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カウンセラー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下矢印 20"/>
          <p:cNvSpPr/>
          <p:nvPr/>
        </p:nvSpPr>
        <p:spPr>
          <a:xfrm rot="3656540">
            <a:off x="2285362" y="2459039"/>
            <a:ext cx="792088" cy="1634659"/>
          </a:xfrm>
          <a:prstGeom prst="downArrow">
            <a:avLst>
              <a:gd name="adj1" fmla="val 50000"/>
              <a:gd name="adj2" fmla="val 347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対処</a:t>
            </a:r>
            <a:endParaRPr kumimoji="1" lang="ja-JP" altLang="en-US" dirty="0"/>
          </a:p>
        </p:txBody>
      </p:sp>
      <p:sp>
        <p:nvSpPr>
          <p:cNvPr id="22" name="上矢印 21"/>
          <p:cNvSpPr/>
          <p:nvPr/>
        </p:nvSpPr>
        <p:spPr>
          <a:xfrm>
            <a:off x="851910" y="4599922"/>
            <a:ext cx="839770" cy="106132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23" name="角丸四角形 22"/>
          <p:cNvSpPr/>
          <p:nvPr/>
        </p:nvSpPr>
        <p:spPr>
          <a:xfrm>
            <a:off x="6228183" y="5661247"/>
            <a:ext cx="2028481" cy="630697"/>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メディア</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角丸四角形 23"/>
          <p:cNvSpPr/>
          <p:nvPr/>
        </p:nvSpPr>
        <p:spPr>
          <a:xfrm>
            <a:off x="3369553" y="5679113"/>
            <a:ext cx="1728192" cy="630697"/>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警察</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右矢印 25"/>
          <p:cNvSpPr/>
          <p:nvPr/>
        </p:nvSpPr>
        <p:spPr>
          <a:xfrm rot="1258803">
            <a:off x="4943677" y="5018765"/>
            <a:ext cx="1176498" cy="814590"/>
          </a:xfrm>
          <a:prstGeom prst="rightArrow">
            <a:avLst>
              <a:gd name="adj1" fmla="val 42042"/>
              <a:gd name="adj2" fmla="val 32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a:t>
            </a:r>
            <a:endParaRPr kumimoji="1" lang="ja-JP" altLang="en-US" dirty="0"/>
          </a:p>
        </p:txBody>
      </p:sp>
      <p:sp>
        <p:nvSpPr>
          <p:cNvPr id="27" name="下矢印 26"/>
          <p:cNvSpPr/>
          <p:nvPr/>
        </p:nvSpPr>
        <p:spPr>
          <a:xfrm>
            <a:off x="3948254" y="5130586"/>
            <a:ext cx="864096" cy="55480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a:t>
            </a:r>
            <a:endParaRPr kumimoji="1" lang="ja-JP" altLang="en-US" dirty="0"/>
          </a:p>
        </p:txBody>
      </p:sp>
      <p:sp>
        <p:nvSpPr>
          <p:cNvPr id="28" name="角丸四角形 27"/>
          <p:cNvSpPr/>
          <p:nvPr/>
        </p:nvSpPr>
        <p:spPr>
          <a:xfrm>
            <a:off x="2488006" y="3561847"/>
            <a:ext cx="648072" cy="1334140"/>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弁護士</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円形吹き出し 24"/>
          <p:cNvSpPr/>
          <p:nvPr/>
        </p:nvSpPr>
        <p:spPr>
          <a:xfrm>
            <a:off x="6925732" y="1509439"/>
            <a:ext cx="1265010" cy="718998"/>
          </a:xfrm>
          <a:prstGeom prst="wedgeEllipseCallou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b="1" dirty="0" smtClean="0"/>
              <a:t>72</a:t>
            </a:r>
            <a:r>
              <a:rPr kumimoji="1" lang="ja-JP" altLang="en-US" b="1" dirty="0" smtClean="0"/>
              <a:t>時間以内</a:t>
            </a:r>
            <a:endParaRPr kumimoji="1" lang="ja-JP" altLang="en-US" b="1" dirty="0"/>
          </a:p>
        </p:txBody>
      </p:sp>
      <p:pic>
        <p:nvPicPr>
          <p:cNvPr id="29"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5621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par>
                          <p:cTn id="12" fill="hold">
                            <p:stCondLst>
                              <p:cond delay="4000"/>
                            </p:stCondLst>
                            <p:childTnLst>
                              <p:par>
                                <p:cTn id="13" presetID="31"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 calcmode="lin" valueType="num">
                                      <p:cBhvr>
                                        <p:cTn id="17" dur="2000" fill="hold"/>
                                        <p:tgtEl>
                                          <p:spTgt spid="9"/>
                                        </p:tgtEl>
                                        <p:attrNameLst>
                                          <p:attrName>style.rotation</p:attrName>
                                        </p:attrNameLst>
                                      </p:cBhvr>
                                      <p:tavLst>
                                        <p:tav tm="0">
                                          <p:val>
                                            <p:fltVal val="90"/>
                                          </p:val>
                                        </p:tav>
                                        <p:tav tm="100000">
                                          <p:val>
                                            <p:fltVal val="0"/>
                                          </p:val>
                                        </p:tav>
                                      </p:tavLst>
                                    </p:anim>
                                    <p:animEffect transition="in" filter="fade">
                                      <p:cBhvr>
                                        <p:cTn id="18" dur="2000"/>
                                        <p:tgtEl>
                                          <p:spTgt spid="9"/>
                                        </p:tgtEl>
                                      </p:cBhvr>
                                    </p:animEffect>
                                  </p:childTnLst>
                                </p:cTn>
                              </p:par>
                              <p:par>
                                <p:cTn id="19" presetID="42" presetClass="entr" presetSubtype="0" fill="hold" nodeType="withEffect">
                                  <p:stCondLst>
                                    <p:cond delay="50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2000"/>
                                        <p:tgtEl>
                                          <p:spTgt spid="3074"/>
                                        </p:tgtEl>
                                      </p:cBhvr>
                                    </p:animEffect>
                                    <p:anim calcmode="lin" valueType="num">
                                      <p:cBhvr>
                                        <p:cTn id="22" dur="2000" fill="hold"/>
                                        <p:tgtEl>
                                          <p:spTgt spid="3074"/>
                                        </p:tgtEl>
                                        <p:attrNameLst>
                                          <p:attrName>ppt_x</p:attrName>
                                        </p:attrNameLst>
                                      </p:cBhvr>
                                      <p:tavLst>
                                        <p:tav tm="0">
                                          <p:val>
                                            <p:strVal val="#ppt_x"/>
                                          </p:val>
                                        </p:tav>
                                        <p:tav tm="100000">
                                          <p:val>
                                            <p:strVal val="#ppt_x"/>
                                          </p:val>
                                        </p:tav>
                                      </p:tavLst>
                                    </p:anim>
                                    <p:anim calcmode="lin" valueType="num">
                                      <p:cBhvr>
                                        <p:cTn id="23" dur="2000" fill="hold"/>
                                        <p:tgtEl>
                                          <p:spTgt spid="3074"/>
                                        </p:tgtEl>
                                        <p:attrNameLst>
                                          <p:attrName>ppt_y</p:attrName>
                                        </p:attrNameLst>
                                      </p:cBhvr>
                                      <p:tavLst>
                                        <p:tav tm="0">
                                          <p:val>
                                            <p:strVal val="#ppt_y+.1"/>
                                          </p:val>
                                        </p:tav>
                                        <p:tav tm="100000">
                                          <p:val>
                                            <p:strVal val="#ppt_y"/>
                                          </p:val>
                                        </p:tav>
                                      </p:tavLst>
                                    </p:anim>
                                  </p:childTnLst>
                                </p:cTn>
                              </p:par>
                            </p:childTnLst>
                          </p:cTn>
                        </p:par>
                        <p:par>
                          <p:cTn id="24" fill="hold">
                            <p:stCondLst>
                              <p:cond delay="6500"/>
                            </p:stCondLst>
                            <p:childTnLst>
                              <p:par>
                                <p:cTn id="25" presetID="47"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par>
                                <p:cTn id="33" presetID="31" presetClass="exit" presetSubtype="0" fill="hold" nodeType="withEffect">
                                  <p:stCondLst>
                                    <p:cond delay="0"/>
                                  </p:stCondLst>
                                  <p:childTnLst>
                                    <p:anim calcmode="lin" valueType="num">
                                      <p:cBhvr>
                                        <p:cTn id="34" dur="1000"/>
                                        <p:tgtEl>
                                          <p:spTgt spid="3074"/>
                                        </p:tgtEl>
                                        <p:attrNameLst>
                                          <p:attrName>ppt_w</p:attrName>
                                        </p:attrNameLst>
                                      </p:cBhvr>
                                      <p:tavLst>
                                        <p:tav tm="0">
                                          <p:val>
                                            <p:strVal val="ppt_w"/>
                                          </p:val>
                                        </p:tav>
                                        <p:tav tm="100000">
                                          <p:val>
                                            <p:fltVal val="0"/>
                                          </p:val>
                                        </p:tav>
                                      </p:tavLst>
                                    </p:anim>
                                    <p:anim calcmode="lin" valueType="num">
                                      <p:cBhvr>
                                        <p:cTn id="35" dur="1000"/>
                                        <p:tgtEl>
                                          <p:spTgt spid="3074"/>
                                        </p:tgtEl>
                                        <p:attrNameLst>
                                          <p:attrName>ppt_h</p:attrName>
                                        </p:attrNameLst>
                                      </p:cBhvr>
                                      <p:tavLst>
                                        <p:tav tm="0">
                                          <p:val>
                                            <p:strVal val="ppt_h"/>
                                          </p:val>
                                        </p:tav>
                                        <p:tav tm="100000">
                                          <p:val>
                                            <p:fltVal val="0"/>
                                          </p:val>
                                        </p:tav>
                                      </p:tavLst>
                                    </p:anim>
                                    <p:anim calcmode="lin" valueType="num">
                                      <p:cBhvr>
                                        <p:cTn id="36" dur="1000"/>
                                        <p:tgtEl>
                                          <p:spTgt spid="3074"/>
                                        </p:tgtEl>
                                        <p:attrNameLst>
                                          <p:attrName>style.rotation</p:attrName>
                                        </p:attrNameLst>
                                      </p:cBhvr>
                                      <p:tavLst>
                                        <p:tav tm="0">
                                          <p:val>
                                            <p:fltVal val="0"/>
                                          </p:val>
                                        </p:tav>
                                        <p:tav tm="100000">
                                          <p:val>
                                            <p:fltVal val="90"/>
                                          </p:val>
                                        </p:tav>
                                      </p:tavLst>
                                    </p:anim>
                                    <p:animEffect transition="out" filter="fade">
                                      <p:cBhvr>
                                        <p:cTn id="37" dur="1000"/>
                                        <p:tgtEl>
                                          <p:spTgt spid="3074"/>
                                        </p:tgtEl>
                                      </p:cBhvr>
                                    </p:animEffect>
                                    <p:set>
                                      <p:cBhvr>
                                        <p:cTn id="38" dur="1" fill="hold">
                                          <p:stCondLst>
                                            <p:cond delay="999"/>
                                          </p:stCondLst>
                                        </p:cTn>
                                        <p:tgtEl>
                                          <p:spTgt spid="3074"/>
                                        </p:tgtEl>
                                        <p:attrNameLst>
                                          <p:attrName>style.visibility</p:attrName>
                                        </p:attrNameLst>
                                      </p:cBhvr>
                                      <p:to>
                                        <p:strVal val="hidden"/>
                                      </p:to>
                                    </p:set>
                                  </p:childTnLst>
                                </p:cTn>
                              </p:par>
                              <p:par>
                                <p:cTn id="39" presetID="2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10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1000"/>
                                        <p:tgtEl>
                                          <p:spTgt spid="1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10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1000"/>
                                        <p:tgtEl>
                                          <p:spTgt spid="2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1000"/>
                                        <p:tgtEl>
                                          <p:spTgt spid="20"/>
                                        </p:tgtEl>
                                      </p:cBhvr>
                                    </p:animEffect>
                                  </p:childTnLst>
                                </p:cTn>
                              </p:par>
                            </p:childTnLst>
                          </p:cTn>
                        </p:par>
                        <p:par>
                          <p:cTn id="60" fill="hold">
                            <p:stCondLst>
                              <p:cond delay="8500"/>
                            </p:stCondLst>
                            <p:childTnLst>
                              <p:par>
                                <p:cTn id="61" presetID="16" presetClass="entr" presetSubtype="42"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Horizontal)">
                                      <p:cBhvr>
                                        <p:cTn id="63" dur="1000"/>
                                        <p:tgtEl>
                                          <p:spTgt spid="1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1000"/>
                                        <p:tgtEl>
                                          <p:spTgt spid="18"/>
                                        </p:tgtEl>
                                      </p:cBhvr>
                                    </p:animEffect>
                                  </p:childTnLst>
                                </p:cTn>
                              </p:par>
                            </p:childTnLst>
                          </p:cTn>
                        </p:par>
                        <p:par>
                          <p:cTn id="67" fill="hold">
                            <p:stCondLst>
                              <p:cond delay="9500"/>
                            </p:stCondLst>
                            <p:childTnLst>
                              <p:par>
                                <p:cTn id="68" presetID="2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1000"/>
                                        <p:tgtEl>
                                          <p:spTgt spid="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1000"/>
                                        <p:tgtEl>
                                          <p:spTgt spid="13"/>
                                        </p:tgtEl>
                                      </p:cBhvr>
                                    </p:animEffect>
                                  </p:childTnLst>
                                </p:cTn>
                              </p:par>
                              <p:par>
                                <p:cTn id="74" presetID="16" presetClass="entr" presetSubtype="37"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1000"/>
                                        <p:tgtEl>
                                          <p:spTgt spid="1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1000"/>
                                        <p:tgtEl>
                                          <p:spTgt spid="27"/>
                                        </p:tgtEl>
                                      </p:cBhvr>
                                    </p:animEffect>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10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1000"/>
                                        <p:tgtEl>
                                          <p:spTgt spid="26"/>
                                        </p:tgtEl>
                                      </p:cBhvr>
                                    </p:animEffect>
                                  </p:childTnLst>
                                </p:cTn>
                              </p:par>
                            </p:childTnLst>
                          </p:cTn>
                        </p:par>
                        <p:par>
                          <p:cTn id="87" fill="hold">
                            <p:stCondLst>
                              <p:cond delay="11500"/>
                            </p:stCondLst>
                            <p:childTnLst>
                              <p:par>
                                <p:cTn id="88" presetID="22" presetClass="entr" presetSubtype="1"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up)">
                                      <p:cBhvr>
                                        <p:cTn id="90" dur="1000"/>
                                        <p:tgtEl>
                                          <p:spTgt spid="2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1000"/>
                                        <p:tgtEl>
                                          <p:spTgt spid="19"/>
                                        </p:tgtEl>
                                      </p:cBhvr>
                                    </p:animEffect>
                                  </p:childTnLst>
                                </p:cTn>
                              </p:par>
                            </p:childTnLst>
                          </p:cTn>
                        </p:par>
                        <p:par>
                          <p:cTn id="94" fill="hold">
                            <p:stCondLst>
                              <p:cond delay="12500"/>
                            </p:stCondLst>
                            <p:childTnLst>
                              <p:par>
                                <p:cTn id="95" presetID="16" presetClass="entr" presetSubtype="37"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arn(outVertical)">
                                      <p:cBhvr>
                                        <p:cTn id="9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ndo\Pictures\パワハ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50" y="2667000"/>
            <a:ext cx="3791703" cy="274099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プレースホルダー 4"/>
          <p:cNvSpPr>
            <a:spLocks noGrp="1"/>
          </p:cNvSpPr>
          <p:nvPr>
            <p:ph type="body" sz="half" idx="2"/>
          </p:nvPr>
        </p:nvSpPr>
        <p:spPr>
          <a:xfrm>
            <a:off x="438168" y="1284925"/>
            <a:ext cx="7992888" cy="576064"/>
          </a:xfrm>
        </p:spPr>
        <p:txBody>
          <a:bodyPr>
            <a:noAutofit/>
          </a:bodyPr>
          <a:lstStyle/>
          <a:p>
            <a:r>
              <a:rPr lang="ja-JP" altLang="ja-JP" sz="2000" dirty="0" smtClean="0"/>
              <a:t>①青少年</a:t>
            </a:r>
            <a:r>
              <a:rPr lang="ja-JP" altLang="ja-JP" sz="2000" dirty="0"/>
              <a:t>がロータリアンにハラスメントを受けたと訴えられた</a:t>
            </a:r>
            <a:r>
              <a:rPr lang="ja-JP" altLang="ja-JP" sz="2000" dirty="0" smtClean="0"/>
              <a:t>場合</a:t>
            </a:r>
            <a:endParaRPr lang="ja-JP" altLang="ja-JP" sz="2000" dirty="0"/>
          </a:p>
        </p:txBody>
      </p:sp>
      <p:sp>
        <p:nvSpPr>
          <p:cNvPr id="4" name="タイトル 3"/>
          <p:cNvSpPr>
            <a:spLocks noGrp="1"/>
          </p:cNvSpPr>
          <p:nvPr>
            <p:ph type="title"/>
          </p:nvPr>
        </p:nvSpPr>
        <p:spPr>
          <a:xfrm>
            <a:off x="308601" y="116632"/>
            <a:ext cx="8252022" cy="1256184"/>
          </a:xfrm>
        </p:spPr>
        <p:txBody>
          <a:bodyPr>
            <a:normAutofit/>
          </a:bodyPr>
          <a:lstStyle/>
          <a:p>
            <a:r>
              <a:rPr lang="en-US" altLang="ja-JP" sz="3600" dirty="0">
                <a:solidFill>
                  <a:srgbClr val="FFFF00"/>
                </a:solidFill>
              </a:rPr>
              <a:t>C   </a:t>
            </a:r>
            <a:r>
              <a:rPr lang="ja-JP" altLang="ja-JP" sz="3600" dirty="0">
                <a:solidFill>
                  <a:srgbClr val="FFFF00"/>
                </a:solidFill>
              </a:rPr>
              <a:t>青少年が被害者になった</a:t>
            </a:r>
            <a:r>
              <a:rPr lang="ja-JP" altLang="ja-JP" sz="3600" dirty="0" smtClean="0">
                <a:solidFill>
                  <a:srgbClr val="FFFF00"/>
                </a:solidFill>
              </a:rPr>
              <a:t>とき</a:t>
            </a:r>
            <a:r>
              <a:rPr lang="ja-JP" altLang="en-US" sz="3600" dirty="0" smtClean="0">
                <a:solidFill>
                  <a:srgbClr val="FFFF00"/>
                </a:solidFill>
              </a:rPr>
              <a:t/>
            </a:r>
            <a:br>
              <a:rPr lang="ja-JP" altLang="en-US" sz="3600" dirty="0" smtClean="0">
                <a:solidFill>
                  <a:srgbClr val="FFFF00"/>
                </a:solidFill>
              </a:rPr>
            </a:br>
            <a:r>
              <a:rPr lang="ja-JP" altLang="en-US" sz="3200" dirty="0">
                <a:solidFill>
                  <a:srgbClr val="FFFF00"/>
                </a:solidFill>
              </a:rPr>
              <a:t>　</a:t>
            </a:r>
            <a:r>
              <a:rPr lang="ja-JP" altLang="en-US" sz="3200" dirty="0" smtClean="0">
                <a:solidFill>
                  <a:srgbClr val="FFFF00"/>
                </a:solidFill>
              </a:rPr>
              <a:t>　                       </a:t>
            </a:r>
            <a:r>
              <a:rPr lang="ja-JP" altLang="ja-JP" sz="2800" dirty="0" smtClean="0">
                <a:solidFill>
                  <a:srgbClr val="FFFF00"/>
                </a:solidFill>
              </a:rPr>
              <a:t>（</a:t>
            </a:r>
            <a:r>
              <a:rPr lang="ja-JP" altLang="ja-JP" sz="2800" dirty="0">
                <a:solidFill>
                  <a:srgbClr val="FFFF00"/>
                </a:solidFill>
              </a:rPr>
              <a:t>ハラスメント事案を含む</a:t>
            </a:r>
            <a:r>
              <a:rPr lang="ja-JP" altLang="ja-JP" sz="2800" dirty="0" smtClean="0">
                <a:solidFill>
                  <a:srgbClr val="FFFF00"/>
                </a:solidFill>
              </a:rPr>
              <a:t>）</a:t>
            </a:r>
            <a:endParaRPr kumimoji="1" lang="ja-JP" altLang="en-US" sz="2800" dirty="0">
              <a:solidFill>
                <a:srgbClr val="FFFF00"/>
              </a:solidFill>
            </a:endParaRPr>
          </a:p>
        </p:txBody>
      </p:sp>
      <p:sp>
        <p:nvSpPr>
          <p:cNvPr id="8" name="爆発 2 7"/>
          <p:cNvSpPr/>
          <p:nvPr/>
        </p:nvSpPr>
        <p:spPr>
          <a:xfrm>
            <a:off x="219754" y="1690682"/>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事例</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角丸四角形 8"/>
          <p:cNvSpPr/>
          <p:nvPr/>
        </p:nvSpPr>
        <p:spPr>
          <a:xfrm>
            <a:off x="3588214" y="229566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588214" y="4228917"/>
            <a:ext cx="158417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672488" y="231473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右矢印 11"/>
          <p:cNvSpPr/>
          <p:nvPr/>
        </p:nvSpPr>
        <p:spPr>
          <a:xfrm>
            <a:off x="5244398" y="2228437"/>
            <a:ext cx="1428090" cy="998556"/>
          </a:xfrm>
          <a:prstGeom prst="rightArrow">
            <a:avLst>
              <a:gd name="adj1" fmla="val 50000"/>
              <a:gd name="adj2" fmla="val 31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報告相談</a:t>
            </a:r>
            <a:endParaRPr kumimoji="1" lang="ja-JP" altLang="en-US" dirty="0"/>
          </a:p>
        </p:txBody>
      </p:sp>
      <p:sp>
        <p:nvSpPr>
          <p:cNvPr id="13" name="角丸四角形 12"/>
          <p:cNvSpPr/>
          <p:nvPr/>
        </p:nvSpPr>
        <p:spPr>
          <a:xfrm>
            <a:off x="572577" y="5407990"/>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被害者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上下矢印 13"/>
          <p:cNvSpPr/>
          <p:nvPr/>
        </p:nvSpPr>
        <p:spPr>
          <a:xfrm>
            <a:off x="3768842" y="3212761"/>
            <a:ext cx="1331540" cy="936320"/>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対応検討</a:t>
            </a:r>
            <a:endParaRPr kumimoji="1" lang="ja-JP" altLang="en-US" dirty="0"/>
          </a:p>
        </p:txBody>
      </p:sp>
      <p:sp>
        <p:nvSpPr>
          <p:cNvPr id="16" name="角丸四角形 15"/>
          <p:cNvSpPr/>
          <p:nvPr/>
        </p:nvSpPr>
        <p:spPr>
          <a:xfrm>
            <a:off x="6739527" y="4228779"/>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保護者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右矢印 16"/>
          <p:cNvSpPr/>
          <p:nvPr/>
        </p:nvSpPr>
        <p:spPr>
          <a:xfrm>
            <a:off x="5244398" y="4228779"/>
            <a:ext cx="1440160" cy="937930"/>
          </a:xfrm>
          <a:prstGeom prst="rightArrow">
            <a:avLst>
              <a:gd name="adj1" fmla="val 50000"/>
              <a:gd name="adj2" fmla="val 32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連絡対処</a:t>
            </a:r>
            <a:endParaRPr kumimoji="1" lang="ja-JP" altLang="en-US" dirty="0"/>
          </a:p>
        </p:txBody>
      </p:sp>
      <p:sp>
        <p:nvSpPr>
          <p:cNvPr id="18" name="下矢印 17"/>
          <p:cNvSpPr/>
          <p:nvPr/>
        </p:nvSpPr>
        <p:spPr>
          <a:xfrm>
            <a:off x="7116606" y="3303778"/>
            <a:ext cx="864096" cy="92500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
        <p:nvSpPr>
          <p:cNvPr id="19" name="角丸四角形 18"/>
          <p:cNvSpPr/>
          <p:nvPr/>
        </p:nvSpPr>
        <p:spPr>
          <a:xfrm>
            <a:off x="572577" y="3887887"/>
            <a:ext cx="1450099"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加害者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下矢印 19"/>
          <p:cNvSpPr/>
          <p:nvPr/>
        </p:nvSpPr>
        <p:spPr>
          <a:xfrm rot="3202756">
            <a:off x="2415997" y="2669886"/>
            <a:ext cx="792088" cy="1634659"/>
          </a:xfrm>
          <a:prstGeom prst="downArrow">
            <a:avLst>
              <a:gd name="adj1" fmla="val 50000"/>
              <a:gd name="adj2" fmla="val 347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処分</a:t>
            </a:r>
            <a:endParaRPr kumimoji="1" lang="ja-JP" altLang="en-US" dirty="0"/>
          </a:p>
        </p:txBody>
      </p:sp>
      <p:sp>
        <p:nvSpPr>
          <p:cNvPr id="26" name="角丸四角形 25"/>
          <p:cNvSpPr/>
          <p:nvPr/>
        </p:nvSpPr>
        <p:spPr>
          <a:xfrm>
            <a:off x="5269550" y="5494300"/>
            <a:ext cx="1450099" cy="777786"/>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弁護士</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左右矢印 26"/>
          <p:cNvSpPr/>
          <p:nvPr/>
        </p:nvSpPr>
        <p:spPr>
          <a:xfrm>
            <a:off x="2132935" y="4083481"/>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28" name="左右矢印 27"/>
          <p:cNvSpPr/>
          <p:nvPr/>
        </p:nvSpPr>
        <p:spPr>
          <a:xfrm rot="20177316">
            <a:off x="2232028" y="5196402"/>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29" name="左右矢印 28"/>
          <p:cNvSpPr/>
          <p:nvPr/>
        </p:nvSpPr>
        <p:spPr>
          <a:xfrm rot="1765019">
            <a:off x="4219034" y="5244126"/>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30" name="左右矢印 29"/>
          <p:cNvSpPr/>
          <p:nvPr/>
        </p:nvSpPr>
        <p:spPr>
          <a:xfrm rot="19083267">
            <a:off x="6698118" y="5244126"/>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pic>
        <p:nvPicPr>
          <p:cNvPr id="22"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30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anim calcmode="lin" valueType="num">
                                      <p:cBhvr>
                                        <p:cTn id="11" dur="2000" fill="hold"/>
                                        <p:tgtEl>
                                          <p:spTgt spid="2050"/>
                                        </p:tgtEl>
                                        <p:attrNameLst>
                                          <p:attrName>ppt_x</p:attrName>
                                        </p:attrNameLst>
                                      </p:cBhvr>
                                      <p:tavLst>
                                        <p:tav tm="0">
                                          <p:val>
                                            <p:strVal val="#ppt_x"/>
                                          </p:val>
                                        </p:tav>
                                        <p:tav tm="100000">
                                          <p:val>
                                            <p:strVal val="#ppt_x"/>
                                          </p:val>
                                        </p:tav>
                                      </p:tavLst>
                                    </p:anim>
                                    <p:anim calcmode="lin" valueType="num">
                                      <p:cBhvr>
                                        <p:cTn id="12"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 calcmode="lin" valueType="num">
                                      <p:cBhvr>
                                        <p:cTn id="19" dur="2000" fill="hold"/>
                                        <p:tgtEl>
                                          <p:spTgt spid="8"/>
                                        </p:tgtEl>
                                        <p:attrNameLst>
                                          <p:attrName>style.rotation</p:attrName>
                                        </p:attrNameLst>
                                      </p:cBhvr>
                                      <p:tavLst>
                                        <p:tav tm="0">
                                          <p:val>
                                            <p:fltVal val="90"/>
                                          </p:val>
                                        </p:tav>
                                        <p:tav tm="100000">
                                          <p:val>
                                            <p:fltVal val="0"/>
                                          </p:val>
                                        </p:tav>
                                      </p:tavLst>
                                    </p:anim>
                                    <p:animEffect transition="in" filter="fade">
                                      <p:cBhvr>
                                        <p:cTn id="20" dur="2000"/>
                                        <p:tgtEl>
                                          <p:spTgt spid="8"/>
                                        </p:tgtEl>
                                      </p:cBhvr>
                                    </p:animEffect>
                                  </p:childTnLst>
                                </p:cTn>
                              </p:par>
                              <p:par>
                                <p:cTn id="21" presetID="31" presetClass="exit" presetSubtype="0" fill="hold" nodeType="withEffect">
                                  <p:stCondLst>
                                    <p:cond delay="0"/>
                                  </p:stCondLst>
                                  <p:childTnLst>
                                    <p:anim calcmode="lin" valueType="num">
                                      <p:cBhvr>
                                        <p:cTn id="22" dur="1000"/>
                                        <p:tgtEl>
                                          <p:spTgt spid="2050"/>
                                        </p:tgtEl>
                                        <p:attrNameLst>
                                          <p:attrName>ppt_w</p:attrName>
                                        </p:attrNameLst>
                                      </p:cBhvr>
                                      <p:tavLst>
                                        <p:tav tm="0">
                                          <p:val>
                                            <p:strVal val="ppt_w"/>
                                          </p:val>
                                        </p:tav>
                                        <p:tav tm="100000">
                                          <p:val>
                                            <p:fltVal val="0"/>
                                          </p:val>
                                        </p:tav>
                                      </p:tavLst>
                                    </p:anim>
                                    <p:anim calcmode="lin" valueType="num">
                                      <p:cBhvr>
                                        <p:cTn id="23" dur="1000"/>
                                        <p:tgtEl>
                                          <p:spTgt spid="2050"/>
                                        </p:tgtEl>
                                        <p:attrNameLst>
                                          <p:attrName>ppt_h</p:attrName>
                                        </p:attrNameLst>
                                      </p:cBhvr>
                                      <p:tavLst>
                                        <p:tav tm="0">
                                          <p:val>
                                            <p:strVal val="ppt_h"/>
                                          </p:val>
                                        </p:tav>
                                        <p:tav tm="100000">
                                          <p:val>
                                            <p:fltVal val="0"/>
                                          </p:val>
                                        </p:tav>
                                      </p:tavLst>
                                    </p:anim>
                                    <p:anim calcmode="lin" valueType="num">
                                      <p:cBhvr>
                                        <p:cTn id="24" dur="1000"/>
                                        <p:tgtEl>
                                          <p:spTgt spid="2050"/>
                                        </p:tgtEl>
                                        <p:attrNameLst>
                                          <p:attrName>style.rotation</p:attrName>
                                        </p:attrNameLst>
                                      </p:cBhvr>
                                      <p:tavLst>
                                        <p:tav tm="0">
                                          <p:val>
                                            <p:fltVal val="0"/>
                                          </p:val>
                                        </p:tav>
                                        <p:tav tm="100000">
                                          <p:val>
                                            <p:fltVal val="90"/>
                                          </p:val>
                                        </p:tav>
                                      </p:tavLst>
                                    </p:anim>
                                    <p:animEffect transition="out" filter="fade">
                                      <p:cBhvr>
                                        <p:cTn id="25" dur="1000"/>
                                        <p:tgtEl>
                                          <p:spTgt spid="2050"/>
                                        </p:tgtEl>
                                      </p:cBhvr>
                                    </p:animEffect>
                                    <p:set>
                                      <p:cBhvr>
                                        <p:cTn id="26" dur="1" fill="hold">
                                          <p:stCondLst>
                                            <p:cond delay="999"/>
                                          </p:stCondLst>
                                        </p:cTn>
                                        <p:tgtEl>
                                          <p:spTgt spid="2050"/>
                                        </p:tgtEl>
                                        <p:attrNameLst>
                                          <p:attrName>style.visibility</p:attrName>
                                        </p:attrNameLst>
                                      </p:cBhvr>
                                      <p:to>
                                        <p:strVal val="hidden"/>
                                      </p:to>
                                    </p:se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500"/>
                                        <p:tgtEl>
                                          <p:spTgt spid="19"/>
                                        </p:tgtEl>
                                      </p:cBhvr>
                                    </p:animEffect>
                                    <p:anim calcmode="lin" valueType="num">
                                      <p:cBhvr>
                                        <p:cTn id="31" dur="1500" fill="hold"/>
                                        <p:tgtEl>
                                          <p:spTgt spid="19"/>
                                        </p:tgtEl>
                                        <p:attrNameLst>
                                          <p:attrName>ppt_x</p:attrName>
                                        </p:attrNameLst>
                                      </p:cBhvr>
                                      <p:tavLst>
                                        <p:tav tm="0">
                                          <p:val>
                                            <p:strVal val="#ppt_x"/>
                                          </p:val>
                                        </p:tav>
                                        <p:tav tm="100000">
                                          <p:val>
                                            <p:strVal val="#ppt_x"/>
                                          </p:val>
                                        </p:tav>
                                      </p:tavLst>
                                    </p:anim>
                                    <p:anim calcmode="lin" valueType="num">
                                      <p:cBhvr>
                                        <p:cTn id="32" dur="15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500"/>
                                        <p:tgtEl>
                                          <p:spTgt spid="13"/>
                                        </p:tgtEl>
                                      </p:cBhvr>
                                    </p:animEffect>
                                    <p:anim calcmode="lin" valueType="num">
                                      <p:cBhvr>
                                        <p:cTn id="36" dur="1500" fill="hold"/>
                                        <p:tgtEl>
                                          <p:spTgt spid="13"/>
                                        </p:tgtEl>
                                        <p:attrNameLst>
                                          <p:attrName>ppt_x</p:attrName>
                                        </p:attrNameLst>
                                      </p:cBhvr>
                                      <p:tavLst>
                                        <p:tav tm="0">
                                          <p:val>
                                            <p:strVal val="#ppt_x"/>
                                          </p:val>
                                        </p:tav>
                                        <p:tav tm="100000">
                                          <p:val>
                                            <p:strVal val="#ppt_x"/>
                                          </p:val>
                                        </p:tav>
                                      </p:tavLst>
                                    </p:anim>
                                    <p:anim calcmode="lin" valueType="num">
                                      <p:cBhvr>
                                        <p:cTn id="37" dur="15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0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1000"/>
                                        <p:tgtEl>
                                          <p:spTgt spid="9"/>
                                        </p:tgtEl>
                                      </p:cBhvr>
                                    </p:animEffect>
                                  </p:childTnLst>
                                </p:cTn>
                              </p:par>
                            </p:childTnLst>
                          </p:cTn>
                        </p:par>
                        <p:par>
                          <p:cTn id="45" fill="hold">
                            <p:stCondLst>
                              <p:cond delay="5000"/>
                            </p:stCondLst>
                            <p:childTnLst>
                              <p:par>
                                <p:cTn id="46" presetID="16" presetClass="entr" presetSubtype="4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outHorizontal)">
                                      <p:cBhvr>
                                        <p:cTn id="48" dur="1000"/>
                                        <p:tgtEl>
                                          <p:spTgt spid="14"/>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outVertical)">
                                      <p:cBhvr>
                                        <p:cTn id="51" dur="1000"/>
                                        <p:tgtEl>
                                          <p:spTgt spid="27"/>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outVertical)">
                                      <p:cBhvr>
                                        <p:cTn id="54" dur="1000"/>
                                        <p:tgtEl>
                                          <p:spTgt spid="28"/>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1000"/>
                                        <p:tgtEl>
                                          <p:spTgt spid="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1000"/>
                                        <p:tgtEl>
                                          <p:spTgt spid="16"/>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0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1000"/>
                                        <p:tgtEl>
                                          <p:spTgt spid="12"/>
                                        </p:tgtEl>
                                      </p:cBhvr>
                                    </p:animEffect>
                                  </p:childTnLst>
                                </p:cTn>
                              </p:par>
                              <p:par>
                                <p:cTn id="74" presetID="16" presetClass="entr" presetSubtype="37"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outVertical)">
                                      <p:cBhvr>
                                        <p:cTn id="76" dur="1000"/>
                                        <p:tgtEl>
                                          <p:spTgt spid="29"/>
                                        </p:tgtEl>
                                      </p:cBhvr>
                                    </p:animEffect>
                                  </p:childTnLst>
                                </p:cTn>
                              </p:par>
                              <p:par>
                                <p:cTn id="77" presetID="16" presetClass="entr" presetSubtype="37"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outVertical)">
                                      <p:cBhvr>
                                        <p:cTn id="79" dur="1000"/>
                                        <p:tgtEl>
                                          <p:spTgt spid="30"/>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right)">
                                      <p:cBhvr>
                                        <p:cTn id="83" dur="1000"/>
                                        <p:tgtEl>
                                          <p:spTgt spid="20"/>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6"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2195736" y="4149080"/>
            <a:ext cx="4680520" cy="720080"/>
          </a:xfrm>
        </p:spPr>
        <p:txBody>
          <a:bodyPr>
            <a:noAutofit/>
          </a:bodyPr>
          <a:lstStyle/>
          <a:p>
            <a:r>
              <a:rPr lang="ja-JP" altLang="en-US" sz="2800" b="1" dirty="0">
                <a:solidFill>
                  <a:srgbClr val="FF0000"/>
                </a:solidFill>
                <a:effectLst>
                  <a:outerShdw blurRad="38100" dist="38100" dir="2700000" algn="tl">
                    <a:srgbClr val="000000">
                      <a:alpha val="43137"/>
                    </a:srgbClr>
                  </a:outerShdw>
                </a:effectLst>
              </a:rPr>
              <a:t>危機</a:t>
            </a:r>
            <a:r>
              <a:rPr lang="ja-JP" altLang="en-US" sz="2800" b="1" dirty="0" smtClean="0">
                <a:solidFill>
                  <a:srgbClr val="FF0000"/>
                </a:solidFill>
                <a:effectLst>
                  <a:outerShdw blurRad="38100" dist="38100" dir="2700000" algn="tl">
                    <a:srgbClr val="000000">
                      <a:alpha val="43137"/>
                    </a:srgbClr>
                  </a:outerShdw>
                </a:effectLst>
              </a:rPr>
              <a:t>は　新たな現実です</a:t>
            </a:r>
            <a:endParaRPr kumimoji="1" lang="ja-JP" altLang="en-US" sz="2800" b="1" dirty="0">
              <a:solidFill>
                <a:srgbClr val="FF0000"/>
              </a:solidFill>
              <a:effectLst>
                <a:outerShdw blurRad="38100" dist="38100" dir="2700000" algn="tl">
                  <a:srgbClr val="000000">
                    <a:alpha val="43137"/>
                  </a:srgbClr>
                </a:outerShdw>
              </a:effectLst>
            </a:endParaRPr>
          </a:p>
        </p:txBody>
      </p:sp>
      <p:sp>
        <p:nvSpPr>
          <p:cNvPr id="3" name="タイトル 2"/>
          <p:cNvSpPr>
            <a:spLocks noGrp="1"/>
          </p:cNvSpPr>
          <p:nvPr>
            <p:ph type="title"/>
          </p:nvPr>
        </p:nvSpPr>
        <p:spPr>
          <a:xfrm>
            <a:off x="354366" y="2852936"/>
            <a:ext cx="8439912" cy="1121390"/>
          </a:xfrm>
        </p:spPr>
        <p:txBody>
          <a:bodyPr/>
          <a:lstStyle/>
          <a:p>
            <a:r>
              <a:rPr kumimoji="1" lang="en-US" altLang="ja-JP" dirty="0" smtClean="0"/>
              <a:t>Crisis is the new normal</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8237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400" decel="100000"/>
                                        <p:tgtEl>
                                          <p:spTgt spid="2">
                                            <p:txEl>
                                              <p:pRg st="0" end="0"/>
                                            </p:txEl>
                                          </p:spTgt>
                                        </p:tgtEl>
                                      </p:cBhvr>
                                    </p:animEffect>
                                    <p:anim calcmode="lin" valueType="num">
                                      <p:cBhvr>
                                        <p:cTn id="17" dur="24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8" dur="24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9" dur="24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ando\Pictures\泣き顔.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41" y="1885867"/>
            <a:ext cx="1716914" cy="228921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p:cNvSpPr>
            <a:spLocks noGrp="1"/>
          </p:cNvSpPr>
          <p:nvPr>
            <p:ph type="body" sz="half" idx="15"/>
          </p:nvPr>
        </p:nvSpPr>
        <p:spPr>
          <a:xfrm>
            <a:off x="314197" y="1329611"/>
            <a:ext cx="8210872" cy="604665"/>
          </a:xfrm>
        </p:spPr>
        <p:txBody>
          <a:bodyPr>
            <a:noAutofit/>
          </a:bodyPr>
          <a:lstStyle/>
          <a:p>
            <a:r>
              <a:rPr lang="ja-JP" altLang="ja-JP" sz="2000" dirty="0" smtClean="0"/>
              <a:t>②青少年</a:t>
            </a:r>
            <a:r>
              <a:rPr lang="ja-JP" altLang="ja-JP" sz="2000" dirty="0"/>
              <a:t>が一般人にハラスメントを受けたと相談があった</a:t>
            </a:r>
            <a:r>
              <a:rPr lang="ja-JP" altLang="ja-JP" sz="2000" dirty="0" smtClean="0"/>
              <a:t>場合</a:t>
            </a:r>
            <a:endParaRPr lang="ja-JP" altLang="ja-JP" sz="2000" dirty="0"/>
          </a:p>
        </p:txBody>
      </p:sp>
      <p:sp>
        <p:nvSpPr>
          <p:cNvPr id="4" name="タイトル 3"/>
          <p:cNvSpPr>
            <a:spLocks noGrp="1"/>
          </p:cNvSpPr>
          <p:nvPr>
            <p:ph type="title"/>
          </p:nvPr>
        </p:nvSpPr>
        <p:spPr>
          <a:xfrm>
            <a:off x="344605" y="-99392"/>
            <a:ext cx="8180014" cy="1472208"/>
          </a:xfrm>
        </p:spPr>
        <p:txBody>
          <a:bodyPr>
            <a:normAutofit/>
          </a:bodyPr>
          <a:lstStyle/>
          <a:p>
            <a:r>
              <a:rPr lang="en-US" altLang="ja-JP" sz="3600" dirty="0">
                <a:solidFill>
                  <a:srgbClr val="FFFF00"/>
                </a:solidFill>
              </a:rPr>
              <a:t>C   </a:t>
            </a:r>
            <a:r>
              <a:rPr lang="ja-JP" altLang="ja-JP" sz="3600" dirty="0">
                <a:solidFill>
                  <a:srgbClr val="FFFF00"/>
                </a:solidFill>
              </a:rPr>
              <a:t>青少年が被害者になった</a:t>
            </a:r>
            <a:r>
              <a:rPr lang="ja-JP" altLang="ja-JP" sz="3600" dirty="0" smtClean="0">
                <a:solidFill>
                  <a:srgbClr val="FFFF00"/>
                </a:solidFill>
              </a:rPr>
              <a:t>とき</a:t>
            </a:r>
            <a:r>
              <a:rPr lang="ja-JP" altLang="en-US" sz="3600" dirty="0" smtClean="0">
                <a:solidFill>
                  <a:srgbClr val="FFFF00"/>
                </a:solidFill>
              </a:rPr>
              <a:t/>
            </a:r>
            <a:br>
              <a:rPr lang="ja-JP" altLang="en-US" sz="3600" dirty="0" smtClean="0">
                <a:solidFill>
                  <a:srgbClr val="FFFF00"/>
                </a:solidFill>
              </a:rPr>
            </a:br>
            <a:r>
              <a:rPr lang="ja-JP" altLang="en-US" sz="3200" dirty="0">
                <a:solidFill>
                  <a:srgbClr val="FFFF00"/>
                </a:solidFill>
              </a:rPr>
              <a:t>　</a:t>
            </a:r>
            <a:r>
              <a:rPr lang="ja-JP" altLang="en-US" sz="3200" dirty="0" smtClean="0">
                <a:solidFill>
                  <a:srgbClr val="FFFF00"/>
                </a:solidFill>
              </a:rPr>
              <a:t>　             </a:t>
            </a:r>
            <a:r>
              <a:rPr lang="ja-JP" altLang="ja-JP" sz="2800" dirty="0" smtClean="0">
                <a:solidFill>
                  <a:srgbClr val="FFFF00"/>
                </a:solidFill>
              </a:rPr>
              <a:t>（</a:t>
            </a:r>
            <a:r>
              <a:rPr lang="ja-JP" altLang="ja-JP" sz="2800" dirty="0">
                <a:solidFill>
                  <a:srgbClr val="FFFF00"/>
                </a:solidFill>
              </a:rPr>
              <a:t>ハラスメント事案を含む</a:t>
            </a:r>
            <a:r>
              <a:rPr lang="ja-JP" altLang="ja-JP" sz="2800" dirty="0" smtClean="0">
                <a:solidFill>
                  <a:srgbClr val="FFFF00"/>
                </a:solidFill>
              </a:rPr>
              <a:t>）</a:t>
            </a:r>
            <a:endParaRPr kumimoji="1" lang="ja-JP" altLang="en-US" sz="2800" dirty="0">
              <a:solidFill>
                <a:srgbClr val="FFFF00"/>
              </a:solidFill>
            </a:endParaRPr>
          </a:p>
        </p:txBody>
      </p:sp>
      <p:sp>
        <p:nvSpPr>
          <p:cNvPr id="8" name="爆発 2 7"/>
          <p:cNvSpPr/>
          <p:nvPr/>
        </p:nvSpPr>
        <p:spPr>
          <a:xfrm>
            <a:off x="225899" y="1823360"/>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事例</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角丸四角形 8"/>
          <p:cNvSpPr/>
          <p:nvPr/>
        </p:nvSpPr>
        <p:spPr>
          <a:xfrm>
            <a:off x="3588214" y="229566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854826" y="4228917"/>
            <a:ext cx="158417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808629" y="231473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右矢印 11"/>
          <p:cNvSpPr/>
          <p:nvPr/>
        </p:nvSpPr>
        <p:spPr>
          <a:xfrm>
            <a:off x="5244398" y="2228437"/>
            <a:ext cx="1428090" cy="998556"/>
          </a:xfrm>
          <a:prstGeom prst="rightArrow">
            <a:avLst>
              <a:gd name="adj1" fmla="val 50000"/>
              <a:gd name="adj2" fmla="val 31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報告相談</a:t>
            </a:r>
            <a:endParaRPr kumimoji="1" lang="ja-JP" altLang="en-US" dirty="0"/>
          </a:p>
        </p:txBody>
      </p:sp>
      <p:sp>
        <p:nvSpPr>
          <p:cNvPr id="13" name="角丸四角形 12"/>
          <p:cNvSpPr/>
          <p:nvPr/>
        </p:nvSpPr>
        <p:spPr>
          <a:xfrm>
            <a:off x="323528" y="5394894"/>
            <a:ext cx="1384436"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被害者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上下矢印 13"/>
          <p:cNvSpPr/>
          <p:nvPr/>
        </p:nvSpPr>
        <p:spPr>
          <a:xfrm>
            <a:off x="3768842" y="3212761"/>
            <a:ext cx="1331540" cy="936320"/>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対応検討</a:t>
            </a:r>
            <a:endParaRPr kumimoji="1" lang="ja-JP" altLang="en-US" dirty="0"/>
          </a:p>
        </p:txBody>
      </p:sp>
      <p:sp>
        <p:nvSpPr>
          <p:cNvPr id="15" name="角丸四角形 14"/>
          <p:cNvSpPr/>
          <p:nvPr/>
        </p:nvSpPr>
        <p:spPr>
          <a:xfrm>
            <a:off x="6942706" y="4228779"/>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保護者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右矢印 15"/>
          <p:cNvSpPr/>
          <p:nvPr/>
        </p:nvSpPr>
        <p:spPr>
          <a:xfrm>
            <a:off x="5508104" y="4228779"/>
            <a:ext cx="1300525" cy="937930"/>
          </a:xfrm>
          <a:prstGeom prst="rightArrow">
            <a:avLst>
              <a:gd name="adj1" fmla="val 50000"/>
              <a:gd name="adj2" fmla="val 32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連絡対処</a:t>
            </a:r>
            <a:endParaRPr kumimoji="1" lang="ja-JP" altLang="en-US" dirty="0"/>
          </a:p>
        </p:txBody>
      </p:sp>
      <p:sp>
        <p:nvSpPr>
          <p:cNvPr id="17" name="下矢印 16"/>
          <p:cNvSpPr/>
          <p:nvPr/>
        </p:nvSpPr>
        <p:spPr>
          <a:xfrm>
            <a:off x="7168669" y="3230653"/>
            <a:ext cx="864096" cy="92500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確認</a:t>
            </a:r>
            <a:endParaRPr kumimoji="1" lang="ja-JP" altLang="en-US" dirty="0"/>
          </a:p>
        </p:txBody>
      </p:sp>
      <p:sp>
        <p:nvSpPr>
          <p:cNvPr id="18" name="角丸四角形 17"/>
          <p:cNvSpPr/>
          <p:nvPr/>
        </p:nvSpPr>
        <p:spPr>
          <a:xfrm>
            <a:off x="323528" y="3887887"/>
            <a:ext cx="1384435"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加害者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角丸四角形 19"/>
          <p:cNvSpPr/>
          <p:nvPr/>
        </p:nvSpPr>
        <p:spPr>
          <a:xfrm>
            <a:off x="5364088" y="5494300"/>
            <a:ext cx="1355561" cy="777786"/>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弁護士</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左右矢印 20"/>
          <p:cNvSpPr/>
          <p:nvPr/>
        </p:nvSpPr>
        <p:spPr>
          <a:xfrm>
            <a:off x="1773627" y="3966304"/>
            <a:ext cx="854157" cy="785679"/>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取調</a:t>
            </a:r>
            <a:endParaRPr kumimoji="1" lang="ja-JP" altLang="en-US" dirty="0"/>
          </a:p>
        </p:txBody>
      </p:sp>
      <p:sp>
        <p:nvSpPr>
          <p:cNvPr id="22" name="左右矢印 21"/>
          <p:cNvSpPr/>
          <p:nvPr/>
        </p:nvSpPr>
        <p:spPr>
          <a:xfrm rot="20177316">
            <a:off x="1810808" y="4931567"/>
            <a:ext cx="858456" cy="691709"/>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聴取</a:t>
            </a:r>
            <a:endParaRPr kumimoji="1" lang="ja-JP" altLang="en-US" dirty="0"/>
          </a:p>
        </p:txBody>
      </p:sp>
      <p:sp>
        <p:nvSpPr>
          <p:cNvPr id="23" name="左右矢印 22"/>
          <p:cNvSpPr/>
          <p:nvPr/>
        </p:nvSpPr>
        <p:spPr>
          <a:xfrm rot="1765019">
            <a:off x="4219034" y="5244126"/>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4" name="左右矢印 23"/>
          <p:cNvSpPr/>
          <p:nvPr/>
        </p:nvSpPr>
        <p:spPr>
          <a:xfrm rot="19083267">
            <a:off x="6698118" y="5244126"/>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5" name="角丸四角形 24"/>
          <p:cNvSpPr/>
          <p:nvPr/>
        </p:nvSpPr>
        <p:spPr>
          <a:xfrm>
            <a:off x="2627784" y="3897425"/>
            <a:ext cx="661082" cy="1269283"/>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警察</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左右矢印 25"/>
          <p:cNvSpPr/>
          <p:nvPr/>
        </p:nvSpPr>
        <p:spPr>
          <a:xfrm>
            <a:off x="3156113" y="4318174"/>
            <a:ext cx="767815"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pic>
        <p:nvPicPr>
          <p:cNvPr id="27"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9574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par>
                                <p:cTn id="8" presetID="42" presetClass="entr" presetSubtype="0" fill="hold" nodeType="withEffect">
                                  <p:stCondLst>
                                    <p:cond delay="50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1500"/>
                                        <p:tgtEl>
                                          <p:spTgt spid="4100"/>
                                        </p:tgtEl>
                                      </p:cBhvr>
                                    </p:animEffect>
                                    <p:anim calcmode="lin" valueType="num">
                                      <p:cBhvr>
                                        <p:cTn id="11" dur="1500" fill="hold"/>
                                        <p:tgtEl>
                                          <p:spTgt spid="4100"/>
                                        </p:tgtEl>
                                        <p:attrNameLst>
                                          <p:attrName>ppt_x</p:attrName>
                                        </p:attrNameLst>
                                      </p:cBhvr>
                                      <p:tavLst>
                                        <p:tav tm="0">
                                          <p:val>
                                            <p:strVal val="#ppt_x"/>
                                          </p:val>
                                        </p:tav>
                                        <p:tav tm="100000">
                                          <p:val>
                                            <p:strVal val="#ppt_x"/>
                                          </p:val>
                                        </p:tav>
                                      </p:tavLst>
                                    </p:anim>
                                    <p:anim calcmode="lin" valueType="num">
                                      <p:cBhvr>
                                        <p:cTn id="12" dur="1500" fill="hold"/>
                                        <p:tgtEl>
                                          <p:spTgt spid="410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3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2000" fill="hold"/>
                                        <p:tgtEl>
                                          <p:spTgt spid="8"/>
                                        </p:tgtEl>
                                        <p:attrNameLst>
                                          <p:attrName>ppt_w</p:attrName>
                                        </p:attrNameLst>
                                      </p:cBhvr>
                                      <p:tavLst>
                                        <p:tav tm="0">
                                          <p:val>
                                            <p:fltVal val="0"/>
                                          </p:val>
                                        </p:tav>
                                        <p:tav tm="100000">
                                          <p:val>
                                            <p:strVal val="#ppt_w"/>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style.rotation</p:attrName>
                                        </p:attrNameLst>
                                      </p:cBhvr>
                                      <p:tavLst>
                                        <p:tav tm="0">
                                          <p:val>
                                            <p:fltVal val="90"/>
                                          </p:val>
                                        </p:tav>
                                        <p:tav tm="100000">
                                          <p:val>
                                            <p:fltVal val="0"/>
                                          </p:val>
                                        </p:tav>
                                      </p:tavLst>
                                    </p:anim>
                                    <p:animEffect transition="in" filter="fade">
                                      <p:cBhvr>
                                        <p:cTn id="19" dur="2000"/>
                                        <p:tgtEl>
                                          <p:spTgt spid="8"/>
                                        </p:tgtEl>
                                      </p:cBhvr>
                                    </p:animEffect>
                                  </p:childTnLst>
                                </p:cTn>
                              </p:par>
                              <p:par>
                                <p:cTn id="20" presetID="31" presetClass="exit" presetSubtype="0" fill="hold" nodeType="withEffect">
                                  <p:stCondLst>
                                    <p:cond delay="1500"/>
                                  </p:stCondLst>
                                  <p:childTnLst>
                                    <p:anim calcmode="lin" valueType="num">
                                      <p:cBhvr>
                                        <p:cTn id="21" dur="2000"/>
                                        <p:tgtEl>
                                          <p:spTgt spid="4100"/>
                                        </p:tgtEl>
                                        <p:attrNameLst>
                                          <p:attrName>ppt_w</p:attrName>
                                        </p:attrNameLst>
                                      </p:cBhvr>
                                      <p:tavLst>
                                        <p:tav tm="0">
                                          <p:val>
                                            <p:strVal val="ppt_w"/>
                                          </p:val>
                                        </p:tav>
                                        <p:tav tm="100000">
                                          <p:val>
                                            <p:fltVal val="0"/>
                                          </p:val>
                                        </p:tav>
                                      </p:tavLst>
                                    </p:anim>
                                    <p:anim calcmode="lin" valueType="num">
                                      <p:cBhvr>
                                        <p:cTn id="22" dur="2000"/>
                                        <p:tgtEl>
                                          <p:spTgt spid="4100"/>
                                        </p:tgtEl>
                                        <p:attrNameLst>
                                          <p:attrName>ppt_h</p:attrName>
                                        </p:attrNameLst>
                                      </p:cBhvr>
                                      <p:tavLst>
                                        <p:tav tm="0">
                                          <p:val>
                                            <p:strVal val="ppt_h"/>
                                          </p:val>
                                        </p:tav>
                                        <p:tav tm="100000">
                                          <p:val>
                                            <p:fltVal val="0"/>
                                          </p:val>
                                        </p:tav>
                                      </p:tavLst>
                                    </p:anim>
                                    <p:anim calcmode="lin" valueType="num">
                                      <p:cBhvr>
                                        <p:cTn id="23" dur="2000"/>
                                        <p:tgtEl>
                                          <p:spTgt spid="4100"/>
                                        </p:tgtEl>
                                        <p:attrNameLst>
                                          <p:attrName>style.rotation</p:attrName>
                                        </p:attrNameLst>
                                      </p:cBhvr>
                                      <p:tavLst>
                                        <p:tav tm="0">
                                          <p:val>
                                            <p:fltVal val="0"/>
                                          </p:val>
                                        </p:tav>
                                        <p:tav tm="100000">
                                          <p:val>
                                            <p:fltVal val="90"/>
                                          </p:val>
                                        </p:tav>
                                      </p:tavLst>
                                    </p:anim>
                                    <p:animEffect transition="out" filter="fade">
                                      <p:cBhvr>
                                        <p:cTn id="24" dur="2000"/>
                                        <p:tgtEl>
                                          <p:spTgt spid="4100"/>
                                        </p:tgtEl>
                                      </p:cBhvr>
                                    </p:animEffect>
                                    <p:set>
                                      <p:cBhvr>
                                        <p:cTn id="25" dur="1" fill="hold">
                                          <p:stCondLst>
                                            <p:cond delay="1999"/>
                                          </p:stCondLst>
                                        </p:cTn>
                                        <p:tgtEl>
                                          <p:spTgt spid="4100"/>
                                        </p:tgtEl>
                                        <p:attrNameLst>
                                          <p:attrName>style.visibility</p:attrName>
                                        </p:attrNameLst>
                                      </p:cBhvr>
                                      <p:to>
                                        <p:strVal val="hidden"/>
                                      </p:to>
                                    </p:set>
                                  </p:childTnLst>
                                </p:cTn>
                              </p:par>
                            </p:childTnLst>
                          </p:cTn>
                        </p:par>
                        <p:par>
                          <p:cTn id="26" fill="hold">
                            <p:stCondLst>
                              <p:cond delay="55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anim calcmode="lin" valueType="num">
                                      <p:cBhvr>
                                        <p:cTn id="30" dur="2000" fill="hold"/>
                                        <p:tgtEl>
                                          <p:spTgt spid="18"/>
                                        </p:tgtEl>
                                        <p:attrNameLst>
                                          <p:attrName>ppt_x</p:attrName>
                                        </p:attrNameLst>
                                      </p:cBhvr>
                                      <p:tavLst>
                                        <p:tav tm="0">
                                          <p:val>
                                            <p:strVal val="#ppt_x"/>
                                          </p:val>
                                        </p:tav>
                                        <p:tav tm="100000">
                                          <p:val>
                                            <p:strVal val="#ppt_x"/>
                                          </p:val>
                                        </p:tav>
                                      </p:tavLst>
                                    </p:anim>
                                    <p:anim calcmode="lin" valueType="num">
                                      <p:cBhvr>
                                        <p:cTn id="31" dur="2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ppt_x</p:attrName>
                                        </p:attrNameLst>
                                      </p:cBhvr>
                                      <p:tavLst>
                                        <p:tav tm="0">
                                          <p:val>
                                            <p:strVal val="#ppt_x"/>
                                          </p:val>
                                        </p:tav>
                                        <p:tav tm="100000">
                                          <p:val>
                                            <p:strVal val="#ppt_x"/>
                                          </p:val>
                                        </p:tav>
                                      </p:tavLst>
                                    </p:anim>
                                    <p:anim calcmode="lin" valueType="num">
                                      <p:cBhvr>
                                        <p:cTn id="36" dur="2000" fill="hold"/>
                                        <p:tgtEl>
                                          <p:spTgt spid="13"/>
                                        </p:tgtEl>
                                        <p:attrNameLst>
                                          <p:attrName>ppt_y</p:attrName>
                                        </p:attrNameLst>
                                      </p:cBhvr>
                                      <p:tavLst>
                                        <p:tav tm="0">
                                          <p:val>
                                            <p:strVal val="#ppt_y-.1"/>
                                          </p:val>
                                        </p:tav>
                                        <p:tav tm="100000">
                                          <p:val>
                                            <p:strVal val="#ppt_y"/>
                                          </p:val>
                                        </p:tav>
                                      </p:tavLst>
                                    </p:anim>
                                  </p:childTnLst>
                                </p:cTn>
                              </p:par>
                              <p:par>
                                <p:cTn id="37" presetID="22" presetClass="entr" presetSubtype="4"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1000"/>
                                        <p:tgtEl>
                                          <p:spTgt spid="10"/>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1000"/>
                                        <p:tgtEl>
                                          <p:spTgt spid="9"/>
                                        </p:tgtEl>
                                      </p:cBhvr>
                                    </p:animEffect>
                                  </p:childTnLst>
                                </p:cTn>
                              </p:par>
                            </p:childTnLst>
                          </p:cTn>
                        </p:par>
                        <p:par>
                          <p:cTn id="43" fill="hold">
                            <p:stCondLst>
                              <p:cond delay="8000"/>
                            </p:stCondLst>
                            <p:childTnLst>
                              <p:par>
                                <p:cTn id="44" presetID="22" presetClass="entr" presetSubtype="4"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1000"/>
                                        <p:tgtEl>
                                          <p:spTgt spid="25"/>
                                        </p:tgtEl>
                                      </p:cBhvr>
                                    </p:animEffect>
                                  </p:childTnLst>
                                </p:cTn>
                              </p:par>
                            </p:childTnLst>
                          </p:cTn>
                        </p:par>
                        <p:par>
                          <p:cTn id="47" fill="hold">
                            <p:stCondLst>
                              <p:cond delay="9000"/>
                            </p:stCondLst>
                            <p:childTnLst>
                              <p:par>
                                <p:cTn id="48" presetID="16" presetClass="entr" presetSubtype="37"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outVertical)">
                                      <p:cBhvr>
                                        <p:cTn id="50" dur="500"/>
                                        <p:tgtEl>
                                          <p:spTgt spid="26"/>
                                        </p:tgtEl>
                                      </p:cBhvr>
                                    </p:animEffect>
                                  </p:childTnLst>
                                </p:cTn>
                              </p:par>
                            </p:childTnLst>
                          </p:cTn>
                        </p:par>
                        <p:par>
                          <p:cTn id="51" fill="hold">
                            <p:stCondLst>
                              <p:cond delay="95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10500"/>
                            </p:stCondLst>
                            <p:childTnLst>
                              <p:par>
                                <p:cTn id="58" presetID="16" presetClass="entr" presetSubtype="4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outHorizontal)">
                                      <p:cBhvr>
                                        <p:cTn id="60" dur="1000"/>
                                        <p:tgtEl>
                                          <p:spTgt spid="14"/>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outVertical)">
                                      <p:cBhvr>
                                        <p:cTn id="63" dur="1000"/>
                                        <p:tgtEl>
                                          <p:spTgt spid="21"/>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outVertical)">
                                      <p:cBhvr>
                                        <p:cTn id="66" dur="1000"/>
                                        <p:tgtEl>
                                          <p:spTgt spid="22"/>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outVertical)">
                                      <p:cBhvr>
                                        <p:cTn id="69" dur="10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1000"/>
                                        <p:tgtEl>
                                          <p:spTgt spid="1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1000"/>
                                        <p:tgtEl>
                                          <p:spTgt spid="11"/>
                                        </p:tgtEl>
                                      </p:cBhvr>
                                    </p:animEffect>
                                  </p:childTnLst>
                                </p:cTn>
                              </p:par>
                            </p:childTnLst>
                          </p:cTn>
                        </p:par>
                        <p:par>
                          <p:cTn id="76" fill="hold">
                            <p:stCondLst>
                              <p:cond delay="11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1000"/>
                                        <p:tgtEl>
                                          <p:spTgt spid="1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1000"/>
                                        <p:tgtEl>
                                          <p:spTgt spid="16"/>
                                        </p:tgtEl>
                                      </p:cBhvr>
                                    </p:animEffect>
                                  </p:childTnLst>
                                </p:cTn>
                              </p:par>
                              <p:par>
                                <p:cTn id="83" presetID="16" presetClass="entr" presetSubtype="37"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outVertical)">
                                      <p:cBhvr>
                                        <p:cTn id="85" dur="1000"/>
                                        <p:tgtEl>
                                          <p:spTgt spid="23"/>
                                        </p:tgtEl>
                                      </p:cBhvr>
                                    </p:animEffect>
                                  </p:childTnLst>
                                </p:cTn>
                              </p:par>
                            </p:childTnLst>
                          </p:cTn>
                        </p:par>
                        <p:par>
                          <p:cTn id="86" fill="hold">
                            <p:stCondLst>
                              <p:cond delay="12500"/>
                            </p:stCondLst>
                            <p:childTnLst>
                              <p:par>
                                <p:cTn id="87" presetID="22" presetClass="entr" presetSubtype="1"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ndo\Pictures\セクハライラス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373" y="3068960"/>
            <a:ext cx="4533090" cy="35207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プレースホルダー 4"/>
          <p:cNvSpPr>
            <a:spLocks noGrp="1"/>
          </p:cNvSpPr>
          <p:nvPr>
            <p:ph type="body" sz="half" idx="2"/>
          </p:nvPr>
        </p:nvSpPr>
        <p:spPr>
          <a:xfrm>
            <a:off x="572577" y="1268760"/>
            <a:ext cx="7778824" cy="574675"/>
          </a:xfrm>
        </p:spPr>
        <p:txBody>
          <a:bodyPr>
            <a:normAutofit/>
          </a:bodyPr>
          <a:lstStyle/>
          <a:p>
            <a:r>
              <a:rPr lang="ja-JP" altLang="ja-JP" dirty="0" smtClean="0"/>
              <a:t>①女性</a:t>
            </a:r>
            <a:r>
              <a:rPr lang="ja-JP" altLang="ja-JP" dirty="0"/>
              <a:t>会員が会員にハラスメントを受けたと相談があった場合</a:t>
            </a:r>
            <a:endParaRPr kumimoji="1" lang="ja-JP" altLang="en-US" dirty="0"/>
          </a:p>
        </p:txBody>
      </p:sp>
      <p:sp>
        <p:nvSpPr>
          <p:cNvPr id="4" name="タイトル 3"/>
          <p:cNvSpPr>
            <a:spLocks noGrp="1"/>
          </p:cNvSpPr>
          <p:nvPr>
            <p:ph type="title"/>
          </p:nvPr>
        </p:nvSpPr>
        <p:spPr>
          <a:xfrm>
            <a:off x="467544" y="116632"/>
            <a:ext cx="6792642" cy="1256184"/>
          </a:xfrm>
        </p:spPr>
        <p:txBody>
          <a:bodyPr>
            <a:noAutofit/>
          </a:bodyPr>
          <a:lstStyle/>
          <a:p>
            <a:r>
              <a:rPr lang="en-US" altLang="ja-JP" sz="3600" dirty="0">
                <a:solidFill>
                  <a:srgbClr val="FF0000"/>
                </a:solidFill>
              </a:rPr>
              <a:t>D  </a:t>
            </a:r>
            <a:r>
              <a:rPr lang="ja-JP" altLang="ja-JP" sz="3600" dirty="0">
                <a:solidFill>
                  <a:srgbClr val="FF0000"/>
                </a:solidFill>
              </a:rPr>
              <a:t>青少年以外のハラスメント・トラブルが発生した</a:t>
            </a:r>
            <a:r>
              <a:rPr lang="ja-JP" altLang="ja-JP" sz="3600" dirty="0" smtClean="0">
                <a:solidFill>
                  <a:srgbClr val="FF0000"/>
                </a:solidFill>
              </a:rPr>
              <a:t>場合</a:t>
            </a:r>
            <a:endParaRPr kumimoji="1" lang="ja-JP" altLang="en-US" sz="3600" dirty="0">
              <a:solidFill>
                <a:srgbClr val="FF0000"/>
              </a:solidFill>
            </a:endParaRPr>
          </a:p>
        </p:txBody>
      </p:sp>
      <p:sp>
        <p:nvSpPr>
          <p:cNvPr id="8" name="爆発 2 7"/>
          <p:cNvSpPr/>
          <p:nvPr/>
        </p:nvSpPr>
        <p:spPr>
          <a:xfrm>
            <a:off x="179512" y="1644767"/>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事例</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角丸四角形 8"/>
          <p:cNvSpPr/>
          <p:nvPr/>
        </p:nvSpPr>
        <p:spPr>
          <a:xfrm>
            <a:off x="3588214" y="229566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588214" y="4228917"/>
            <a:ext cx="158417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672488" y="231473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右矢印 11"/>
          <p:cNvSpPr/>
          <p:nvPr/>
        </p:nvSpPr>
        <p:spPr>
          <a:xfrm>
            <a:off x="5364088" y="2228437"/>
            <a:ext cx="1171049" cy="998556"/>
          </a:xfrm>
          <a:prstGeom prst="rightArrow">
            <a:avLst>
              <a:gd name="adj1" fmla="val 50000"/>
              <a:gd name="adj2" fmla="val 31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13" name="角丸四角形 12"/>
          <p:cNvSpPr/>
          <p:nvPr/>
        </p:nvSpPr>
        <p:spPr>
          <a:xfrm>
            <a:off x="572577" y="5407990"/>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被害者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上下矢印 13"/>
          <p:cNvSpPr/>
          <p:nvPr/>
        </p:nvSpPr>
        <p:spPr>
          <a:xfrm>
            <a:off x="3768842" y="3212761"/>
            <a:ext cx="1331540" cy="936320"/>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対応検討</a:t>
            </a:r>
            <a:endParaRPr kumimoji="1" lang="ja-JP" altLang="en-US" dirty="0"/>
          </a:p>
        </p:txBody>
      </p:sp>
      <p:sp>
        <p:nvSpPr>
          <p:cNvPr id="18" name="角丸四角形 17"/>
          <p:cNvSpPr/>
          <p:nvPr/>
        </p:nvSpPr>
        <p:spPr>
          <a:xfrm>
            <a:off x="636274" y="3724151"/>
            <a:ext cx="1450099"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加害者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下矢印 18"/>
          <p:cNvSpPr/>
          <p:nvPr/>
        </p:nvSpPr>
        <p:spPr>
          <a:xfrm rot="3202756">
            <a:off x="2415997" y="2669886"/>
            <a:ext cx="792088" cy="1634659"/>
          </a:xfrm>
          <a:prstGeom prst="downArrow">
            <a:avLst>
              <a:gd name="adj1" fmla="val 50000"/>
              <a:gd name="adj2" fmla="val 347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処分</a:t>
            </a:r>
            <a:endParaRPr kumimoji="1" lang="ja-JP" altLang="en-US" dirty="0"/>
          </a:p>
        </p:txBody>
      </p:sp>
      <p:sp>
        <p:nvSpPr>
          <p:cNvPr id="20" name="角丸四角形 19"/>
          <p:cNvSpPr/>
          <p:nvPr/>
        </p:nvSpPr>
        <p:spPr>
          <a:xfrm>
            <a:off x="6535137" y="4315227"/>
            <a:ext cx="1450099" cy="777786"/>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弁護士</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左右矢印 20"/>
          <p:cNvSpPr/>
          <p:nvPr/>
        </p:nvSpPr>
        <p:spPr>
          <a:xfrm>
            <a:off x="2132935" y="4083481"/>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22" name="左右矢印 21"/>
          <p:cNvSpPr/>
          <p:nvPr/>
        </p:nvSpPr>
        <p:spPr>
          <a:xfrm rot="20177316">
            <a:off x="2232028" y="5196402"/>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23" name="左右矢印 22"/>
          <p:cNvSpPr/>
          <p:nvPr/>
        </p:nvSpPr>
        <p:spPr>
          <a:xfrm>
            <a:off x="5228780" y="4407707"/>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5" name="下矢印 24"/>
          <p:cNvSpPr/>
          <p:nvPr/>
        </p:nvSpPr>
        <p:spPr>
          <a:xfrm>
            <a:off x="808092" y="4509120"/>
            <a:ext cx="979068" cy="100811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慰謝料</a:t>
            </a:r>
            <a:endParaRPr kumimoji="1" lang="ja-JP" altLang="en-US" dirty="0"/>
          </a:p>
        </p:txBody>
      </p:sp>
      <p:pic>
        <p:nvPicPr>
          <p:cNvPr id="24"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0897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par>
                                <p:cTn id="8" presetID="42" presetClass="entr" presetSubtype="0" fill="hold" nodeType="withEffect">
                                  <p:stCondLst>
                                    <p:cond delay="50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2000"/>
                                        <p:tgtEl>
                                          <p:spTgt spid="5122"/>
                                        </p:tgtEl>
                                      </p:cBhvr>
                                    </p:animEffect>
                                    <p:anim calcmode="lin" valueType="num">
                                      <p:cBhvr>
                                        <p:cTn id="11" dur="2000" fill="hold"/>
                                        <p:tgtEl>
                                          <p:spTgt spid="5122"/>
                                        </p:tgtEl>
                                        <p:attrNameLst>
                                          <p:attrName>ppt_x</p:attrName>
                                        </p:attrNameLst>
                                      </p:cBhvr>
                                      <p:tavLst>
                                        <p:tav tm="0">
                                          <p:val>
                                            <p:strVal val="#ppt_x"/>
                                          </p:val>
                                        </p:tav>
                                        <p:tav tm="100000">
                                          <p:val>
                                            <p:strVal val="#ppt_x"/>
                                          </p:val>
                                        </p:tav>
                                      </p:tavLst>
                                    </p:anim>
                                    <p:anim calcmode="lin" valueType="num">
                                      <p:cBhvr>
                                        <p:cTn id="12" dur="2000" fill="hold"/>
                                        <p:tgtEl>
                                          <p:spTgt spid="5122"/>
                                        </p:tgtEl>
                                        <p:attrNameLst>
                                          <p:attrName>ppt_y</p:attrName>
                                        </p:attrNameLst>
                                      </p:cBhvr>
                                      <p:tavLst>
                                        <p:tav tm="0">
                                          <p:val>
                                            <p:strVal val="#ppt_y+.1"/>
                                          </p:val>
                                        </p:tav>
                                        <p:tav tm="100000">
                                          <p:val>
                                            <p:strVal val="#ppt_y"/>
                                          </p:val>
                                        </p:tav>
                                      </p:tavLst>
                                    </p:anim>
                                  </p:childTnLst>
                                </p:cTn>
                              </p:par>
                            </p:childTnLst>
                          </p:cTn>
                        </p:par>
                        <p:par>
                          <p:cTn id="13" fill="hold">
                            <p:stCondLst>
                              <p:cond delay="2500"/>
                            </p:stCondLst>
                            <p:childTnLst>
                              <p:par>
                                <p:cTn id="14" presetID="3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p:cTn id="16" dur="2000" fill="hold"/>
                                        <p:tgtEl>
                                          <p:spTgt spid="8"/>
                                        </p:tgtEl>
                                        <p:attrNameLst>
                                          <p:attrName>ppt_w</p:attrName>
                                        </p:attrNameLst>
                                      </p:cBhvr>
                                      <p:tavLst>
                                        <p:tav tm="0">
                                          <p:val>
                                            <p:fltVal val="0"/>
                                          </p:val>
                                        </p:tav>
                                        <p:tav tm="100000">
                                          <p:val>
                                            <p:strVal val="#ppt_w"/>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style.rotation</p:attrName>
                                        </p:attrNameLst>
                                      </p:cBhvr>
                                      <p:tavLst>
                                        <p:tav tm="0">
                                          <p:val>
                                            <p:fltVal val="90"/>
                                          </p:val>
                                        </p:tav>
                                        <p:tav tm="100000">
                                          <p:val>
                                            <p:fltVal val="0"/>
                                          </p:val>
                                        </p:tav>
                                      </p:tavLst>
                                    </p:anim>
                                    <p:animEffect transition="in" filter="fade">
                                      <p:cBhvr>
                                        <p:cTn id="19" dur="2000"/>
                                        <p:tgtEl>
                                          <p:spTgt spid="8"/>
                                        </p:tgtEl>
                                      </p:cBhvr>
                                    </p:animEffect>
                                  </p:childTnLst>
                                </p:cTn>
                              </p:par>
                              <p:par>
                                <p:cTn id="20" presetID="31" presetClass="exit" presetSubtype="0" fill="hold" nodeType="withEffect">
                                  <p:stCondLst>
                                    <p:cond delay="1000"/>
                                  </p:stCondLst>
                                  <p:childTnLst>
                                    <p:anim calcmode="lin" valueType="num">
                                      <p:cBhvr>
                                        <p:cTn id="21" dur="2000"/>
                                        <p:tgtEl>
                                          <p:spTgt spid="5122"/>
                                        </p:tgtEl>
                                        <p:attrNameLst>
                                          <p:attrName>ppt_w</p:attrName>
                                        </p:attrNameLst>
                                      </p:cBhvr>
                                      <p:tavLst>
                                        <p:tav tm="0">
                                          <p:val>
                                            <p:strVal val="ppt_w"/>
                                          </p:val>
                                        </p:tav>
                                        <p:tav tm="100000">
                                          <p:val>
                                            <p:fltVal val="0"/>
                                          </p:val>
                                        </p:tav>
                                      </p:tavLst>
                                    </p:anim>
                                    <p:anim calcmode="lin" valueType="num">
                                      <p:cBhvr>
                                        <p:cTn id="22" dur="2000"/>
                                        <p:tgtEl>
                                          <p:spTgt spid="5122"/>
                                        </p:tgtEl>
                                        <p:attrNameLst>
                                          <p:attrName>ppt_h</p:attrName>
                                        </p:attrNameLst>
                                      </p:cBhvr>
                                      <p:tavLst>
                                        <p:tav tm="0">
                                          <p:val>
                                            <p:strVal val="ppt_h"/>
                                          </p:val>
                                        </p:tav>
                                        <p:tav tm="100000">
                                          <p:val>
                                            <p:fltVal val="0"/>
                                          </p:val>
                                        </p:tav>
                                      </p:tavLst>
                                    </p:anim>
                                    <p:anim calcmode="lin" valueType="num">
                                      <p:cBhvr>
                                        <p:cTn id="23" dur="2000"/>
                                        <p:tgtEl>
                                          <p:spTgt spid="5122"/>
                                        </p:tgtEl>
                                        <p:attrNameLst>
                                          <p:attrName>style.rotation</p:attrName>
                                        </p:attrNameLst>
                                      </p:cBhvr>
                                      <p:tavLst>
                                        <p:tav tm="0">
                                          <p:val>
                                            <p:fltVal val="0"/>
                                          </p:val>
                                        </p:tav>
                                        <p:tav tm="100000">
                                          <p:val>
                                            <p:fltVal val="90"/>
                                          </p:val>
                                        </p:tav>
                                      </p:tavLst>
                                    </p:anim>
                                    <p:animEffect transition="out" filter="fade">
                                      <p:cBhvr>
                                        <p:cTn id="24" dur="2000"/>
                                        <p:tgtEl>
                                          <p:spTgt spid="5122"/>
                                        </p:tgtEl>
                                      </p:cBhvr>
                                    </p:animEffect>
                                    <p:set>
                                      <p:cBhvr>
                                        <p:cTn id="25" dur="1" fill="hold">
                                          <p:stCondLst>
                                            <p:cond delay="1999"/>
                                          </p:stCondLst>
                                        </p:cTn>
                                        <p:tgtEl>
                                          <p:spTgt spid="5122"/>
                                        </p:tgtEl>
                                        <p:attrNameLst>
                                          <p:attrName>style.visibility</p:attrName>
                                        </p:attrNameLst>
                                      </p:cBhvr>
                                      <p:to>
                                        <p:strVal val="hidden"/>
                                      </p:to>
                                    </p:set>
                                  </p:childTnLst>
                                </p:cTn>
                              </p:par>
                            </p:childTnLst>
                          </p:cTn>
                        </p:par>
                        <p:par>
                          <p:cTn id="26" fill="hold">
                            <p:stCondLst>
                              <p:cond delay="55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anim calcmode="lin" valueType="num">
                                      <p:cBhvr>
                                        <p:cTn id="30" dur="2000" fill="hold"/>
                                        <p:tgtEl>
                                          <p:spTgt spid="18"/>
                                        </p:tgtEl>
                                        <p:attrNameLst>
                                          <p:attrName>ppt_x</p:attrName>
                                        </p:attrNameLst>
                                      </p:cBhvr>
                                      <p:tavLst>
                                        <p:tav tm="0">
                                          <p:val>
                                            <p:strVal val="#ppt_x"/>
                                          </p:val>
                                        </p:tav>
                                        <p:tav tm="100000">
                                          <p:val>
                                            <p:strVal val="#ppt_x"/>
                                          </p:val>
                                        </p:tav>
                                      </p:tavLst>
                                    </p:anim>
                                    <p:anim calcmode="lin" valueType="num">
                                      <p:cBhvr>
                                        <p:cTn id="31" dur="2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ppt_x</p:attrName>
                                        </p:attrNameLst>
                                      </p:cBhvr>
                                      <p:tavLst>
                                        <p:tav tm="0">
                                          <p:val>
                                            <p:strVal val="#ppt_x"/>
                                          </p:val>
                                        </p:tav>
                                        <p:tav tm="100000">
                                          <p:val>
                                            <p:strVal val="#ppt_x"/>
                                          </p:val>
                                        </p:tav>
                                      </p:tavLst>
                                    </p:anim>
                                    <p:anim calcmode="lin" valueType="num">
                                      <p:cBhvr>
                                        <p:cTn id="36" dur="2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775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1000"/>
                                        <p:tgtEl>
                                          <p:spTgt spid="9"/>
                                        </p:tgtEl>
                                      </p:cBhvr>
                                    </p:animEffect>
                                  </p:childTnLst>
                                </p:cTn>
                              </p:par>
                            </p:childTnLst>
                          </p:cTn>
                        </p:par>
                        <p:par>
                          <p:cTn id="44" fill="hold">
                            <p:stCondLst>
                              <p:cond delay="8750"/>
                            </p:stCondLst>
                            <p:childTnLst>
                              <p:par>
                                <p:cTn id="45" presetID="16" presetClass="entr" presetSubtype="4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outHorizontal)">
                                      <p:cBhvr>
                                        <p:cTn id="47" dur="1000"/>
                                        <p:tgtEl>
                                          <p:spTgt spid="14"/>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outVertical)">
                                      <p:cBhvr>
                                        <p:cTn id="50" dur="1000"/>
                                        <p:tgtEl>
                                          <p:spTgt spid="21"/>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outVertical)">
                                      <p:cBhvr>
                                        <p:cTn id="53" dur="1000"/>
                                        <p:tgtEl>
                                          <p:spTgt spid="22"/>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1000"/>
                                        <p:tgtEl>
                                          <p:spTgt spid="11"/>
                                        </p:tgtEl>
                                      </p:cBhvr>
                                    </p:animEffect>
                                  </p:childTnLst>
                                </p:cTn>
                              </p:par>
                            </p:childTnLst>
                          </p:cTn>
                        </p:par>
                        <p:par>
                          <p:cTn id="63" fill="hold">
                            <p:stCondLst>
                              <p:cond delay="10750"/>
                            </p:stCondLst>
                            <p:childTnLst>
                              <p:par>
                                <p:cTn id="64" presetID="16" presetClass="entr" presetSubtype="37"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outVertical)">
                                      <p:cBhvr>
                                        <p:cTn id="66" dur="1000"/>
                                        <p:tgtEl>
                                          <p:spTgt spid="2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1000"/>
                                        <p:tgtEl>
                                          <p:spTgt spid="19"/>
                                        </p:tgtEl>
                                      </p:cBhvr>
                                    </p:animEffect>
                                  </p:childTnLst>
                                </p:cTn>
                              </p:par>
                            </p:childTnLst>
                          </p:cTn>
                        </p:par>
                        <p:par>
                          <p:cTn id="70" fill="hold">
                            <p:stCondLst>
                              <p:cond delay="11750"/>
                            </p:stCondLst>
                            <p:childTnLst>
                              <p:par>
                                <p:cTn id="71" presetID="22" presetClass="entr" presetSubtype="8"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1000"/>
                                        <p:tgtEl>
                                          <p:spTgt spid="12"/>
                                        </p:tgtEl>
                                      </p:cBhvr>
                                    </p:animEffect>
                                  </p:childTnLst>
                                </p:cTn>
                              </p:par>
                            </p:childTnLst>
                          </p:cTn>
                        </p:par>
                        <p:par>
                          <p:cTn id="74" fill="hold">
                            <p:stCondLst>
                              <p:cond delay="12750"/>
                            </p:stCondLst>
                            <p:childTnLst>
                              <p:par>
                                <p:cTn id="75" presetID="22" presetClass="entr" presetSubtype="1"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ndo\Pictures\セクハラ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688" y="2118413"/>
            <a:ext cx="3403600" cy="4318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p:cNvSpPr>
            <a:spLocks noGrp="1"/>
          </p:cNvSpPr>
          <p:nvPr>
            <p:ph type="body" sz="half" idx="15"/>
          </p:nvPr>
        </p:nvSpPr>
        <p:spPr>
          <a:xfrm>
            <a:off x="0" y="1268760"/>
            <a:ext cx="9144000" cy="602135"/>
          </a:xfrm>
        </p:spPr>
        <p:txBody>
          <a:bodyPr>
            <a:normAutofit/>
          </a:bodyPr>
          <a:lstStyle/>
          <a:p>
            <a:pPr>
              <a:lnSpc>
                <a:spcPct val="170000"/>
              </a:lnSpc>
            </a:pPr>
            <a:r>
              <a:rPr lang="ja-JP" altLang="ja-JP" sz="1600" dirty="0" smtClean="0"/>
              <a:t>②一般人</a:t>
            </a:r>
            <a:r>
              <a:rPr lang="ja-JP" altLang="ja-JP" sz="1600" dirty="0"/>
              <a:t>（事務局員を含む）がロータリアンにハラスメントを受けたと</a:t>
            </a:r>
            <a:r>
              <a:rPr lang="ja-JP" altLang="ja-JP" sz="1600" dirty="0" smtClean="0"/>
              <a:t>相談があった</a:t>
            </a:r>
            <a:r>
              <a:rPr lang="ja-JP" altLang="ja-JP" sz="1600" dirty="0" smtClean="0"/>
              <a:t>場合</a:t>
            </a:r>
            <a:endParaRPr lang="ja-JP" altLang="ja-JP" sz="1600" dirty="0"/>
          </a:p>
        </p:txBody>
      </p:sp>
      <p:sp>
        <p:nvSpPr>
          <p:cNvPr id="4" name="タイトル 3"/>
          <p:cNvSpPr>
            <a:spLocks noGrp="1"/>
          </p:cNvSpPr>
          <p:nvPr>
            <p:ph type="title"/>
          </p:nvPr>
        </p:nvSpPr>
        <p:spPr>
          <a:xfrm>
            <a:off x="682780" y="0"/>
            <a:ext cx="6781796" cy="1400200"/>
          </a:xfrm>
        </p:spPr>
        <p:txBody>
          <a:bodyPr>
            <a:noAutofit/>
          </a:bodyPr>
          <a:lstStyle/>
          <a:p>
            <a:r>
              <a:rPr lang="en-US" altLang="ja-JP" sz="3600" dirty="0">
                <a:solidFill>
                  <a:srgbClr val="FF0000"/>
                </a:solidFill>
              </a:rPr>
              <a:t>D  </a:t>
            </a:r>
            <a:r>
              <a:rPr lang="ja-JP" altLang="ja-JP" sz="3600" dirty="0">
                <a:solidFill>
                  <a:srgbClr val="FF0000"/>
                </a:solidFill>
              </a:rPr>
              <a:t>青少年以外のハラスメント・トラブルが発生した</a:t>
            </a:r>
            <a:r>
              <a:rPr lang="ja-JP" altLang="ja-JP" sz="3600" dirty="0" smtClean="0">
                <a:solidFill>
                  <a:srgbClr val="FF0000"/>
                </a:solidFill>
              </a:rPr>
              <a:t>場合</a:t>
            </a:r>
            <a:endParaRPr kumimoji="1" lang="ja-JP" altLang="en-US" sz="3600" dirty="0">
              <a:solidFill>
                <a:srgbClr val="FF0000"/>
              </a:solidFill>
            </a:endParaRPr>
          </a:p>
        </p:txBody>
      </p:sp>
      <p:sp>
        <p:nvSpPr>
          <p:cNvPr id="8" name="爆発 2 7"/>
          <p:cNvSpPr/>
          <p:nvPr/>
        </p:nvSpPr>
        <p:spPr>
          <a:xfrm>
            <a:off x="623660" y="1750452"/>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事例</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角丸四角形 8"/>
          <p:cNvSpPr/>
          <p:nvPr/>
        </p:nvSpPr>
        <p:spPr>
          <a:xfrm>
            <a:off x="3588214" y="2295667"/>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588214" y="4520600"/>
            <a:ext cx="158417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672488" y="2314734"/>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右矢印 11"/>
          <p:cNvSpPr/>
          <p:nvPr/>
        </p:nvSpPr>
        <p:spPr>
          <a:xfrm>
            <a:off x="5364088" y="2228437"/>
            <a:ext cx="1171049" cy="998556"/>
          </a:xfrm>
          <a:prstGeom prst="rightArrow">
            <a:avLst>
              <a:gd name="adj1" fmla="val 50000"/>
              <a:gd name="adj2" fmla="val 31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13" name="角丸四角形 12"/>
          <p:cNvSpPr/>
          <p:nvPr/>
        </p:nvSpPr>
        <p:spPr>
          <a:xfrm>
            <a:off x="572577" y="5407990"/>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被害者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上下矢印 13"/>
          <p:cNvSpPr/>
          <p:nvPr/>
        </p:nvSpPr>
        <p:spPr>
          <a:xfrm>
            <a:off x="3768842" y="3212760"/>
            <a:ext cx="1331540" cy="1152343"/>
          </a:xfrm>
          <a:prstGeom prst="upDownArrow">
            <a:avLst>
              <a:gd name="adj1" fmla="val 55808"/>
              <a:gd name="adj2" fmla="val 27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対応検討</a:t>
            </a:r>
            <a:endParaRPr kumimoji="1" lang="ja-JP" altLang="en-US" dirty="0"/>
          </a:p>
        </p:txBody>
      </p:sp>
      <p:sp>
        <p:nvSpPr>
          <p:cNvPr id="15" name="角丸四角形 14"/>
          <p:cNvSpPr/>
          <p:nvPr/>
        </p:nvSpPr>
        <p:spPr>
          <a:xfrm>
            <a:off x="636274" y="3724151"/>
            <a:ext cx="1450099"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加害者</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下矢印 15"/>
          <p:cNvSpPr/>
          <p:nvPr/>
        </p:nvSpPr>
        <p:spPr>
          <a:xfrm rot="3202756">
            <a:off x="2415997" y="2669886"/>
            <a:ext cx="792088" cy="1634659"/>
          </a:xfrm>
          <a:prstGeom prst="downArrow">
            <a:avLst>
              <a:gd name="adj1" fmla="val 50000"/>
              <a:gd name="adj2" fmla="val 347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処分</a:t>
            </a:r>
            <a:endParaRPr kumimoji="1" lang="ja-JP" altLang="en-US" dirty="0"/>
          </a:p>
        </p:txBody>
      </p:sp>
      <p:sp>
        <p:nvSpPr>
          <p:cNvPr id="17" name="角丸四角形 16"/>
          <p:cNvSpPr/>
          <p:nvPr/>
        </p:nvSpPr>
        <p:spPr>
          <a:xfrm>
            <a:off x="6535137" y="4630753"/>
            <a:ext cx="1450099" cy="777786"/>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弁護士</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左右矢印 17"/>
          <p:cNvSpPr/>
          <p:nvPr/>
        </p:nvSpPr>
        <p:spPr>
          <a:xfrm>
            <a:off x="2132935" y="4083481"/>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19" name="左右矢印 18"/>
          <p:cNvSpPr/>
          <p:nvPr/>
        </p:nvSpPr>
        <p:spPr>
          <a:xfrm rot="20177316">
            <a:off x="2232028" y="5196402"/>
            <a:ext cx="1358213" cy="1009532"/>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事実確認</a:t>
            </a:r>
            <a:endParaRPr kumimoji="1" lang="ja-JP" altLang="en-US" dirty="0"/>
          </a:p>
        </p:txBody>
      </p:sp>
      <p:sp>
        <p:nvSpPr>
          <p:cNvPr id="20" name="左右矢印 19"/>
          <p:cNvSpPr/>
          <p:nvPr/>
        </p:nvSpPr>
        <p:spPr>
          <a:xfrm>
            <a:off x="5216131" y="4670523"/>
            <a:ext cx="1124138" cy="685306"/>
          </a:xfrm>
          <a:prstGeom prst="leftRightArrow">
            <a:avLst>
              <a:gd name="adj1" fmla="val 69354"/>
              <a:gd name="adj2" fmla="val 384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相談</a:t>
            </a:r>
            <a:endParaRPr kumimoji="1" lang="ja-JP" altLang="en-US" dirty="0"/>
          </a:p>
        </p:txBody>
      </p:sp>
      <p:sp>
        <p:nvSpPr>
          <p:cNvPr id="21" name="下矢印 20"/>
          <p:cNvSpPr/>
          <p:nvPr/>
        </p:nvSpPr>
        <p:spPr>
          <a:xfrm>
            <a:off x="808092" y="4509120"/>
            <a:ext cx="979068" cy="100811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慰謝料</a:t>
            </a:r>
            <a:endParaRPr kumimoji="1" lang="ja-JP" altLang="en-US" dirty="0"/>
          </a:p>
        </p:txBody>
      </p:sp>
      <p:pic>
        <p:nvPicPr>
          <p:cNvPr id="22"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051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par>
                                <p:cTn id="8" presetID="42" presetClass="entr" presetSubtype="0" fill="hold" nodeType="withEffect">
                                  <p:stCondLst>
                                    <p:cond delay="50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2000"/>
                                        <p:tgtEl>
                                          <p:spTgt spid="6146"/>
                                        </p:tgtEl>
                                      </p:cBhvr>
                                    </p:animEffect>
                                    <p:anim calcmode="lin" valueType="num">
                                      <p:cBhvr>
                                        <p:cTn id="11" dur="2000" fill="hold"/>
                                        <p:tgtEl>
                                          <p:spTgt spid="6146"/>
                                        </p:tgtEl>
                                        <p:attrNameLst>
                                          <p:attrName>ppt_x</p:attrName>
                                        </p:attrNameLst>
                                      </p:cBhvr>
                                      <p:tavLst>
                                        <p:tav tm="0">
                                          <p:val>
                                            <p:strVal val="#ppt_x"/>
                                          </p:val>
                                        </p:tav>
                                        <p:tav tm="100000">
                                          <p:val>
                                            <p:strVal val="#ppt_x"/>
                                          </p:val>
                                        </p:tav>
                                      </p:tavLst>
                                    </p:anim>
                                    <p:anim calcmode="lin" valueType="num">
                                      <p:cBhvr>
                                        <p:cTn id="12" dur="2000" fill="hold"/>
                                        <p:tgtEl>
                                          <p:spTgt spid="6146"/>
                                        </p:tgtEl>
                                        <p:attrNameLst>
                                          <p:attrName>ppt_y</p:attrName>
                                        </p:attrNameLst>
                                      </p:cBhvr>
                                      <p:tavLst>
                                        <p:tav tm="0">
                                          <p:val>
                                            <p:strVal val="#ppt_y+.1"/>
                                          </p:val>
                                        </p:tav>
                                        <p:tav tm="100000">
                                          <p:val>
                                            <p:strVal val="#ppt_y"/>
                                          </p:val>
                                        </p:tav>
                                      </p:tavLst>
                                    </p:anim>
                                  </p:childTnLst>
                                </p:cTn>
                              </p:par>
                            </p:childTnLst>
                          </p:cTn>
                        </p:par>
                        <p:par>
                          <p:cTn id="13" fill="hold">
                            <p:stCondLst>
                              <p:cond delay="2500"/>
                            </p:stCondLst>
                            <p:childTnLst>
                              <p:par>
                                <p:cTn id="14" presetID="31" presetClass="exit" presetSubtype="0" fill="hold" nodeType="afterEffect">
                                  <p:stCondLst>
                                    <p:cond delay="500"/>
                                  </p:stCondLst>
                                  <p:childTnLst>
                                    <p:anim calcmode="lin" valueType="num">
                                      <p:cBhvr>
                                        <p:cTn id="15" dur="2000"/>
                                        <p:tgtEl>
                                          <p:spTgt spid="6146"/>
                                        </p:tgtEl>
                                        <p:attrNameLst>
                                          <p:attrName>ppt_w</p:attrName>
                                        </p:attrNameLst>
                                      </p:cBhvr>
                                      <p:tavLst>
                                        <p:tav tm="0">
                                          <p:val>
                                            <p:strVal val="ppt_w"/>
                                          </p:val>
                                        </p:tav>
                                        <p:tav tm="100000">
                                          <p:val>
                                            <p:fltVal val="0"/>
                                          </p:val>
                                        </p:tav>
                                      </p:tavLst>
                                    </p:anim>
                                    <p:anim calcmode="lin" valueType="num">
                                      <p:cBhvr>
                                        <p:cTn id="16" dur="2000"/>
                                        <p:tgtEl>
                                          <p:spTgt spid="6146"/>
                                        </p:tgtEl>
                                        <p:attrNameLst>
                                          <p:attrName>ppt_h</p:attrName>
                                        </p:attrNameLst>
                                      </p:cBhvr>
                                      <p:tavLst>
                                        <p:tav tm="0">
                                          <p:val>
                                            <p:strVal val="ppt_h"/>
                                          </p:val>
                                        </p:tav>
                                        <p:tav tm="100000">
                                          <p:val>
                                            <p:fltVal val="0"/>
                                          </p:val>
                                        </p:tav>
                                      </p:tavLst>
                                    </p:anim>
                                    <p:anim calcmode="lin" valueType="num">
                                      <p:cBhvr>
                                        <p:cTn id="17" dur="2000"/>
                                        <p:tgtEl>
                                          <p:spTgt spid="6146"/>
                                        </p:tgtEl>
                                        <p:attrNameLst>
                                          <p:attrName>style.rotation</p:attrName>
                                        </p:attrNameLst>
                                      </p:cBhvr>
                                      <p:tavLst>
                                        <p:tav tm="0">
                                          <p:val>
                                            <p:fltVal val="0"/>
                                          </p:val>
                                        </p:tav>
                                        <p:tav tm="100000">
                                          <p:val>
                                            <p:fltVal val="90"/>
                                          </p:val>
                                        </p:tav>
                                      </p:tavLst>
                                    </p:anim>
                                    <p:animEffect transition="out" filter="fade">
                                      <p:cBhvr>
                                        <p:cTn id="18" dur="2000"/>
                                        <p:tgtEl>
                                          <p:spTgt spid="6146"/>
                                        </p:tgtEl>
                                      </p:cBhvr>
                                    </p:animEffect>
                                    <p:set>
                                      <p:cBhvr>
                                        <p:cTn id="19" dur="1" fill="hold">
                                          <p:stCondLst>
                                            <p:cond delay="1999"/>
                                          </p:stCondLst>
                                        </p:cTn>
                                        <p:tgtEl>
                                          <p:spTgt spid="6146"/>
                                        </p:tgtEl>
                                        <p:attrNameLst>
                                          <p:attrName>style.visibility</p:attrName>
                                        </p:attrNameLst>
                                      </p:cBhvr>
                                      <p:to>
                                        <p:strVal val="hidden"/>
                                      </p:to>
                                    </p:set>
                                  </p:childTnLst>
                                </p:cTn>
                              </p:par>
                              <p:par>
                                <p:cTn id="20" presetID="31"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style.rotation</p:attrName>
                                        </p:attrNameLst>
                                      </p:cBhvr>
                                      <p:tavLst>
                                        <p:tav tm="0">
                                          <p:val>
                                            <p:fltVal val="90"/>
                                          </p:val>
                                        </p:tav>
                                        <p:tav tm="100000">
                                          <p:val>
                                            <p:fltVal val="0"/>
                                          </p:val>
                                        </p:tav>
                                      </p:tavLst>
                                    </p:anim>
                                    <p:animEffect transition="in" filter="fade">
                                      <p:cBhvr>
                                        <p:cTn id="25" dur="2000"/>
                                        <p:tgtEl>
                                          <p:spTgt spid="8"/>
                                        </p:tgtEl>
                                      </p:cBhvr>
                                    </p:animEffect>
                                  </p:childTnLst>
                                </p:cTn>
                              </p:par>
                            </p:childTnLst>
                          </p:cTn>
                        </p:par>
                        <p:par>
                          <p:cTn id="26" fill="hold">
                            <p:stCondLst>
                              <p:cond delay="5500"/>
                            </p:stCondLst>
                            <p:childTnLst>
                              <p:par>
                                <p:cTn id="27" presetID="4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anim calcmode="lin" valueType="num">
                                      <p:cBhvr>
                                        <p:cTn id="30" dur="2000" fill="hold"/>
                                        <p:tgtEl>
                                          <p:spTgt spid="15"/>
                                        </p:tgtEl>
                                        <p:attrNameLst>
                                          <p:attrName>ppt_x</p:attrName>
                                        </p:attrNameLst>
                                      </p:cBhvr>
                                      <p:tavLst>
                                        <p:tav tm="0">
                                          <p:val>
                                            <p:strVal val="#ppt_x"/>
                                          </p:val>
                                        </p:tav>
                                        <p:tav tm="100000">
                                          <p:val>
                                            <p:strVal val="#ppt_x"/>
                                          </p:val>
                                        </p:tav>
                                      </p:tavLst>
                                    </p:anim>
                                    <p:anim calcmode="lin" valueType="num">
                                      <p:cBhvr>
                                        <p:cTn id="31" dur="2000" fill="hold"/>
                                        <p:tgtEl>
                                          <p:spTgt spid="1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ppt_x</p:attrName>
                                        </p:attrNameLst>
                                      </p:cBhvr>
                                      <p:tavLst>
                                        <p:tav tm="0">
                                          <p:val>
                                            <p:strVal val="#ppt_x"/>
                                          </p:val>
                                        </p:tav>
                                        <p:tav tm="100000">
                                          <p:val>
                                            <p:strVal val="#ppt_x"/>
                                          </p:val>
                                        </p:tav>
                                      </p:tavLst>
                                    </p:anim>
                                    <p:anim calcmode="lin" valueType="num">
                                      <p:cBhvr>
                                        <p:cTn id="36" dur="2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80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1000"/>
                                        <p:tgtEl>
                                          <p:spTgt spid="9"/>
                                        </p:tgtEl>
                                      </p:cBhvr>
                                    </p:animEffect>
                                  </p:childTnLst>
                                </p:cTn>
                              </p:par>
                            </p:childTnLst>
                          </p:cTn>
                        </p:par>
                        <p:par>
                          <p:cTn id="44" fill="hold">
                            <p:stCondLst>
                              <p:cond delay="9000"/>
                            </p:stCondLst>
                            <p:childTnLst>
                              <p:par>
                                <p:cTn id="45" presetID="16" presetClass="entr" presetSubtype="4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outHorizontal)">
                                      <p:cBhvr>
                                        <p:cTn id="47" dur="1000"/>
                                        <p:tgtEl>
                                          <p:spTgt spid="14"/>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outVertical)">
                                      <p:cBhvr>
                                        <p:cTn id="50" dur="1000"/>
                                        <p:tgtEl>
                                          <p:spTgt spid="18"/>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outVertical)">
                                      <p:cBhvr>
                                        <p:cTn id="53" dur="1000"/>
                                        <p:tgtEl>
                                          <p:spTgt spid="19"/>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1000"/>
                                        <p:tgtEl>
                                          <p:spTgt spid="11"/>
                                        </p:tgtEl>
                                      </p:cBhvr>
                                    </p:animEffect>
                                  </p:childTnLst>
                                </p:cTn>
                              </p:par>
                            </p:childTnLst>
                          </p:cTn>
                        </p:par>
                        <p:par>
                          <p:cTn id="62" fill="hold">
                            <p:stCondLst>
                              <p:cond delay="10000"/>
                            </p:stCondLst>
                            <p:childTnLst>
                              <p:par>
                                <p:cTn id="63" presetID="22" presetClass="entr" presetSubtype="1"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1000"/>
                                        <p:tgtEl>
                                          <p:spTgt spid="16"/>
                                        </p:tgtEl>
                                      </p:cBhvr>
                                    </p:animEffect>
                                  </p:childTnLst>
                                </p:cTn>
                              </p:par>
                            </p:childTnLst>
                          </p:cTn>
                        </p:par>
                        <p:par>
                          <p:cTn id="66" fill="hold">
                            <p:stCondLst>
                              <p:cond delay="11000"/>
                            </p:stCondLst>
                            <p:childTnLst>
                              <p:par>
                                <p:cTn id="67" presetID="16" presetClass="entr" presetSubtype="37"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outVertical)">
                                      <p:cBhvr>
                                        <p:cTn id="69" dur="10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childTnLst>
                          </p:cTn>
                        </p:par>
                        <p:par>
                          <p:cTn id="73" fill="hold">
                            <p:stCondLst>
                              <p:cond delay="120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251520" y="1196752"/>
            <a:ext cx="3886200" cy="648072"/>
          </a:xfrm>
        </p:spPr>
        <p:txBody>
          <a:bodyPr>
            <a:normAutofit/>
          </a:bodyPr>
          <a:lstStyle/>
          <a:p>
            <a:r>
              <a:rPr lang="ja-JP" altLang="ja-JP" sz="2800" dirty="0" smtClean="0"/>
              <a:t>１</a:t>
            </a:r>
            <a:r>
              <a:rPr lang="en-US" altLang="ja-JP" sz="2800" dirty="0"/>
              <a:t>.</a:t>
            </a:r>
            <a:r>
              <a:rPr lang="ja-JP" altLang="ja-JP" sz="2800" dirty="0" smtClean="0"/>
              <a:t>秘密</a:t>
            </a:r>
            <a:r>
              <a:rPr lang="ja-JP" altLang="ja-JP" sz="2800" dirty="0"/>
              <a:t>の保持</a:t>
            </a:r>
          </a:p>
          <a:p>
            <a:endParaRPr kumimoji="1" lang="ja-JP" altLang="en-US" dirty="0"/>
          </a:p>
        </p:txBody>
      </p:sp>
      <p:sp>
        <p:nvSpPr>
          <p:cNvPr id="5" name="コンテンツ プレースホルダー 4"/>
          <p:cNvSpPr>
            <a:spLocks noGrp="1"/>
          </p:cNvSpPr>
          <p:nvPr>
            <p:ph sz="quarter" idx="13"/>
          </p:nvPr>
        </p:nvSpPr>
        <p:spPr>
          <a:xfrm>
            <a:off x="251520" y="1916832"/>
            <a:ext cx="8640960" cy="4464496"/>
          </a:xfrm>
        </p:spPr>
        <p:txBody>
          <a:bodyPr>
            <a:normAutofit/>
          </a:bodyPr>
          <a:lstStyle/>
          <a:p>
            <a:r>
              <a:rPr lang="en-US" altLang="ja-JP" sz="2000" dirty="0"/>
              <a:t>(1)</a:t>
            </a:r>
            <a:r>
              <a:rPr lang="ja-JP" altLang="ja-JP" sz="2000" dirty="0"/>
              <a:t>　ハラスメント事案に関与するロータリー関係者（以下この項において，「関係者</a:t>
            </a:r>
            <a:r>
              <a:rPr lang="ja-JP" altLang="ja-JP" sz="2000" dirty="0" smtClean="0"/>
              <a:t>」と</a:t>
            </a:r>
            <a:r>
              <a:rPr lang="ja-JP" altLang="ja-JP" sz="2000" dirty="0"/>
              <a:t>いう）は，国際ロータリー第２６８０地区危機管理規定第１１条に基づく</a:t>
            </a:r>
            <a:r>
              <a:rPr lang="ja-JP" altLang="ja-JP" sz="2000" dirty="0" smtClean="0"/>
              <a:t>守秘義務</a:t>
            </a:r>
            <a:r>
              <a:rPr lang="ja-JP" altLang="ja-JP" sz="2000" dirty="0"/>
              <a:t>を厳守する</a:t>
            </a:r>
          </a:p>
          <a:p>
            <a:r>
              <a:rPr lang="en-US" altLang="ja-JP" sz="2000" dirty="0"/>
              <a:t>(2)</a:t>
            </a:r>
            <a:r>
              <a:rPr lang="ja-JP" altLang="ja-JP" sz="2000" dirty="0"/>
              <a:t>　被害者とされる人はもとより，加害者とされる人についても，氏名，所属クラブ等，当事者を特定する個人情報については，関係者以外には絶対に漏らさない</a:t>
            </a:r>
          </a:p>
          <a:p>
            <a:r>
              <a:rPr lang="en-US" altLang="ja-JP" sz="2000" dirty="0"/>
              <a:t>(3)</a:t>
            </a:r>
            <a:r>
              <a:rPr lang="ja-JP" altLang="ja-JP" sz="2000" dirty="0"/>
              <a:t>　関係者は，事案に関する記載のある文書は慎重に取り扱い，不必要なコピーを</a:t>
            </a:r>
            <a:r>
              <a:rPr lang="ja-JP" altLang="ja-JP" sz="2000" dirty="0" smtClean="0"/>
              <a:t>しない</a:t>
            </a:r>
            <a:endParaRPr lang="ja-JP" altLang="ja-JP" sz="2000" dirty="0"/>
          </a:p>
          <a:p>
            <a:r>
              <a:rPr lang="en-US" altLang="ja-JP" sz="2000" dirty="0" smtClean="0"/>
              <a:t>(</a:t>
            </a:r>
            <a:r>
              <a:rPr lang="en-US" altLang="ja-JP" sz="2000" dirty="0"/>
              <a:t>4)</a:t>
            </a:r>
            <a:r>
              <a:rPr lang="ja-JP" altLang="ja-JP" sz="2000" dirty="0"/>
              <a:t>　関係者は，事案の処理を終了したときは，事情聴取の結果を記載した書類等に</a:t>
            </a:r>
            <a:r>
              <a:rPr lang="ja-JP" altLang="ja-JP" sz="2000" dirty="0" smtClean="0"/>
              <a:t>ついて</a:t>
            </a:r>
            <a:r>
              <a:rPr lang="ja-JP" altLang="ja-JP" sz="2000" dirty="0"/>
              <a:t>は，ガバナー事務所に保存するものを除き，できるだけ早急に廃棄する</a:t>
            </a:r>
          </a:p>
          <a:p>
            <a:endParaRPr kumimoji="1" lang="ja-JP" altLang="en-US" dirty="0"/>
          </a:p>
        </p:txBody>
      </p:sp>
      <p:sp>
        <p:nvSpPr>
          <p:cNvPr id="6" name="タイトル 5"/>
          <p:cNvSpPr>
            <a:spLocks noGrp="1"/>
          </p:cNvSpPr>
          <p:nvPr>
            <p:ph type="title"/>
          </p:nvPr>
        </p:nvSpPr>
        <p:spPr>
          <a:xfrm>
            <a:off x="179512" y="188640"/>
            <a:ext cx="8964488" cy="792088"/>
          </a:xfrm>
        </p:spPr>
        <p:txBody>
          <a:bodyPr>
            <a:noAutofit/>
          </a:bodyPr>
          <a:lstStyle/>
          <a:p>
            <a:r>
              <a:rPr lang="ja-JP" altLang="ja-JP" sz="2800" b="1" dirty="0">
                <a:solidFill>
                  <a:srgbClr val="FFFF00"/>
                </a:solidFill>
              </a:rPr>
              <a:t>ハラスメント事案の処理における留意</a:t>
            </a:r>
            <a:r>
              <a:rPr lang="ja-JP" altLang="ja-JP" sz="2800" b="1" dirty="0" smtClean="0">
                <a:solidFill>
                  <a:srgbClr val="FFFF00"/>
                </a:solidFill>
              </a:rPr>
              <a:t>事項</a:t>
            </a:r>
            <a:endParaRPr kumimoji="1" lang="ja-JP" altLang="en-US" sz="2800" dirty="0">
              <a:solidFill>
                <a:srgbClr val="FFFF0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585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2000"/>
                                        <p:tgtEl>
                                          <p:spTgt spid="5">
                                            <p:txEl>
                                              <p:pRg st="2" end="2"/>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95536" y="1196752"/>
            <a:ext cx="3886200" cy="509587"/>
          </a:xfrm>
        </p:spPr>
        <p:txBody>
          <a:bodyPr/>
          <a:lstStyle/>
          <a:p>
            <a:r>
              <a:rPr lang="ja-JP" altLang="ja-JP" sz="2400" dirty="0" smtClean="0"/>
              <a:t>２</a:t>
            </a:r>
            <a:r>
              <a:rPr lang="en-US" altLang="ja-JP" sz="2400" dirty="0" smtClean="0"/>
              <a:t>.</a:t>
            </a:r>
            <a:r>
              <a:rPr lang="ja-JP" altLang="ja-JP" sz="2400" dirty="0" smtClean="0"/>
              <a:t>当事者</a:t>
            </a:r>
            <a:r>
              <a:rPr lang="ja-JP" altLang="ja-JP" sz="2400" dirty="0"/>
              <a:t>等の保護</a:t>
            </a:r>
          </a:p>
          <a:p>
            <a:endParaRPr kumimoji="1" lang="ja-JP" altLang="en-US" dirty="0"/>
          </a:p>
        </p:txBody>
      </p:sp>
      <p:sp>
        <p:nvSpPr>
          <p:cNvPr id="3" name="テキスト プレースホルダー 2"/>
          <p:cNvSpPr>
            <a:spLocks noGrp="1"/>
          </p:cNvSpPr>
          <p:nvPr>
            <p:ph type="body" sz="half" idx="15"/>
          </p:nvPr>
        </p:nvSpPr>
        <p:spPr>
          <a:xfrm>
            <a:off x="395536" y="3429000"/>
            <a:ext cx="3886200" cy="509587"/>
          </a:xfrm>
        </p:spPr>
        <p:txBody>
          <a:bodyPr/>
          <a:lstStyle/>
          <a:p>
            <a:r>
              <a:rPr lang="ja-JP" altLang="ja-JP" sz="2400" dirty="0" smtClean="0"/>
              <a:t>３</a:t>
            </a:r>
            <a:r>
              <a:rPr lang="en-US" altLang="ja-JP" sz="2400" dirty="0" smtClean="0"/>
              <a:t>.</a:t>
            </a:r>
            <a:r>
              <a:rPr lang="ja-JP" altLang="ja-JP" sz="2400" dirty="0" smtClean="0"/>
              <a:t>公正</a:t>
            </a:r>
            <a:r>
              <a:rPr lang="ja-JP" altLang="ja-JP" sz="2400" dirty="0"/>
              <a:t>・中立</a:t>
            </a:r>
          </a:p>
          <a:p>
            <a:endParaRPr kumimoji="1" lang="ja-JP" altLang="en-US" dirty="0"/>
          </a:p>
        </p:txBody>
      </p:sp>
      <p:sp>
        <p:nvSpPr>
          <p:cNvPr id="4" name="コンテンツ プレースホルダー 3"/>
          <p:cNvSpPr>
            <a:spLocks noGrp="1"/>
          </p:cNvSpPr>
          <p:nvPr>
            <p:ph sz="quarter" idx="14"/>
          </p:nvPr>
        </p:nvSpPr>
        <p:spPr>
          <a:xfrm>
            <a:off x="323528" y="4005064"/>
            <a:ext cx="8496944" cy="2520280"/>
          </a:xfrm>
        </p:spPr>
        <p:txBody>
          <a:bodyPr>
            <a:normAutofit/>
          </a:bodyPr>
          <a:lstStyle/>
          <a:p>
            <a:r>
              <a:rPr lang="en-US" altLang="ja-JP" sz="2000" dirty="0"/>
              <a:t>(1)</a:t>
            </a:r>
            <a:r>
              <a:rPr lang="ja-JP" altLang="ja-JP" sz="2000" dirty="0"/>
              <a:t>　関係者は，当事者等の事情聴取に際しては，公正・中立を旨とし，無用な不信</a:t>
            </a:r>
            <a:r>
              <a:rPr lang="ja-JP" altLang="ja-JP" sz="2000" dirty="0" smtClean="0"/>
              <a:t>を招来</a:t>
            </a:r>
            <a:r>
              <a:rPr lang="ja-JP" altLang="ja-JP" sz="2000" dirty="0"/>
              <a:t>しないようにする</a:t>
            </a:r>
          </a:p>
          <a:p>
            <a:r>
              <a:rPr lang="en-US" altLang="ja-JP" sz="2000" dirty="0" smtClean="0"/>
              <a:t>(</a:t>
            </a:r>
            <a:r>
              <a:rPr lang="en-US" altLang="ja-JP" sz="2000" dirty="0"/>
              <a:t>2)</a:t>
            </a:r>
            <a:r>
              <a:rPr lang="ja-JP" altLang="ja-JP" sz="2000" dirty="0"/>
              <a:t>　判断に際しては，両当事者の言い分を十分検討し，一方に</a:t>
            </a:r>
            <a:r>
              <a:rPr lang="ja-JP" altLang="ja-JP" sz="2000" dirty="0" smtClean="0"/>
              <a:t>偏しな</a:t>
            </a:r>
            <a:r>
              <a:rPr lang="ja-JP" altLang="en-US" sz="2000" dirty="0"/>
              <a:t>い</a:t>
            </a:r>
            <a:r>
              <a:rPr lang="ja-JP" altLang="ja-JP" sz="2000" dirty="0" smtClean="0"/>
              <a:t>ように</a:t>
            </a:r>
            <a:r>
              <a:rPr lang="ja-JP" altLang="ja-JP" sz="2000" dirty="0"/>
              <a:t>する</a:t>
            </a:r>
          </a:p>
          <a:p>
            <a:r>
              <a:rPr lang="en-US" altLang="ja-JP" sz="2000" dirty="0"/>
              <a:t>(3)</a:t>
            </a:r>
            <a:r>
              <a:rPr lang="ja-JP" altLang="ja-JP" sz="2000" dirty="0"/>
              <a:t>　判断に際しては，できる限り多数の委員等の意見を踏まえて決定する</a:t>
            </a:r>
          </a:p>
          <a:p>
            <a:endParaRPr kumimoji="1" lang="ja-JP" altLang="en-US" sz="2000" dirty="0"/>
          </a:p>
        </p:txBody>
      </p:sp>
      <p:sp>
        <p:nvSpPr>
          <p:cNvPr id="5" name="コンテンツ プレースホルダー 4"/>
          <p:cNvSpPr>
            <a:spLocks noGrp="1"/>
          </p:cNvSpPr>
          <p:nvPr>
            <p:ph sz="quarter" idx="13"/>
          </p:nvPr>
        </p:nvSpPr>
        <p:spPr>
          <a:xfrm>
            <a:off x="323528" y="1844824"/>
            <a:ext cx="8352928" cy="1512168"/>
          </a:xfrm>
        </p:spPr>
        <p:txBody>
          <a:bodyPr/>
          <a:lstStyle/>
          <a:p>
            <a:r>
              <a:rPr lang="en-US" altLang="ja-JP" sz="2000" dirty="0"/>
              <a:t>(1)</a:t>
            </a:r>
            <a:r>
              <a:rPr lang="ja-JP" altLang="ja-JP" sz="2000" dirty="0"/>
              <a:t>　事案に対処するときは，被害者とされる人の保護を最優先に考え，加害者と</a:t>
            </a:r>
            <a:r>
              <a:rPr lang="ja-JP" altLang="ja-JP" sz="2000" dirty="0" smtClean="0"/>
              <a:t>される</a:t>
            </a:r>
            <a:r>
              <a:rPr lang="ja-JP" altLang="ja-JP" sz="2000" dirty="0"/>
              <a:t>人から可能な限り隔離し，接触させないようにする</a:t>
            </a:r>
          </a:p>
          <a:p>
            <a:r>
              <a:rPr lang="en-US" altLang="ja-JP" sz="2000" dirty="0" smtClean="0"/>
              <a:t>(</a:t>
            </a:r>
            <a:r>
              <a:rPr lang="en-US" altLang="ja-JP" sz="2000" dirty="0"/>
              <a:t>2)</a:t>
            </a:r>
            <a:r>
              <a:rPr lang="ja-JP" altLang="ja-JP" sz="2000" dirty="0"/>
              <a:t>　当事者等の名誉や信用を毀損しないように注意する</a:t>
            </a:r>
          </a:p>
          <a:p>
            <a:endParaRPr kumimoji="1" lang="ja-JP" altLang="en-US" dirty="0"/>
          </a:p>
        </p:txBody>
      </p:sp>
      <p:sp>
        <p:nvSpPr>
          <p:cNvPr id="6" name="タイトル 5"/>
          <p:cNvSpPr>
            <a:spLocks noGrp="1"/>
          </p:cNvSpPr>
          <p:nvPr>
            <p:ph type="title"/>
          </p:nvPr>
        </p:nvSpPr>
        <p:spPr>
          <a:xfrm>
            <a:off x="352426" y="228600"/>
            <a:ext cx="8540054" cy="824136"/>
          </a:xfrm>
        </p:spPr>
        <p:txBody>
          <a:bodyPr>
            <a:normAutofit/>
          </a:bodyPr>
          <a:lstStyle/>
          <a:p>
            <a:r>
              <a:rPr lang="ja-JP" altLang="ja-JP" sz="2800" b="1" dirty="0">
                <a:solidFill>
                  <a:srgbClr val="FFFF00"/>
                </a:solidFill>
              </a:rPr>
              <a:t>ハラスメント事案の処理における留意事項</a:t>
            </a:r>
            <a:endParaRPr kumimoji="1" lang="ja-JP" altLang="en-US" sz="2800" dirty="0">
              <a:solidFill>
                <a:srgbClr val="FFFF0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94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2000"/>
                                        <p:tgtEl>
                                          <p:spTgt spid="3">
                                            <p:txEl>
                                              <p:pRg st="0" end="0"/>
                                            </p:tx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2000"/>
                                        <p:tgtEl>
                                          <p:spTgt spid="4">
                                            <p:txEl>
                                              <p:pRg st="0" end="0"/>
                                            </p:txEl>
                                          </p:spTgt>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up)">
                                      <p:cBhvr>
                                        <p:cTn id="28" dur="2000"/>
                                        <p:tgtEl>
                                          <p:spTgt spid="4">
                                            <p:txEl>
                                              <p:pRg st="1" end="1"/>
                                            </p:txEl>
                                          </p:spTgt>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up)">
                                      <p:cBhvr>
                                        <p:cTn id="3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467544" y="2996952"/>
            <a:ext cx="4248472" cy="725611"/>
          </a:xfrm>
        </p:spPr>
        <p:txBody>
          <a:bodyPr>
            <a:normAutofit/>
          </a:bodyPr>
          <a:lstStyle/>
          <a:p>
            <a:r>
              <a:rPr lang="ja-JP" altLang="ja-JP" sz="2800" b="1" dirty="0">
                <a:solidFill>
                  <a:srgbClr val="FFFF00"/>
                </a:solidFill>
              </a:rPr>
              <a:t>緊急部会の設置</a:t>
            </a:r>
            <a:endParaRPr lang="ja-JP" altLang="ja-JP" sz="2800" dirty="0">
              <a:solidFill>
                <a:srgbClr val="FFFF00"/>
              </a:solidFill>
            </a:endParaRPr>
          </a:p>
          <a:p>
            <a:endParaRPr kumimoji="1" lang="ja-JP" altLang="en-US" dirty="0"/>
          </a:p>
        </p:txBody>
      </p:sp>
      <p:sp>
        <p:nvSpPr>
          <p:cNvPr id="3" name="テキスト プレースホルダー 2"/>
          <p:cNvSpPr>
            <a:spLocks noGrp="1"/>
          </p:cNvSpPr>
          <p:nvPr>
            <p:ph type="body" sz="half" idx="15"/>
          </p:nvPr>
        </p:nvSpPr>
        <p:spPr>
          <a:xfrm>
            <a:off x="539552" y="1412776"/>
            <a:ext cx="8031237" cy="1368152"/>
          </a:xfrm>
        </p:spPr>
        <p:txBody>
          <a:bodyPr>
            <a:normAutofit/>
          </a:bodyPr>
          <a:lstStyle/>
          <a:p>
            <a:r>
              <a:rPr lang="ja-JP" altLang="ja-JP" sz="2400" dirty="0"/>
              <a:t>事態の発生が急であり，かつ，直ちに対処することが必要な場合は，通常のマニュアルによらず，この緊急時のマニュアルによって対応するものとする</a:t>
            </a:r>
          </a:p>
          <a:p>
            <a:endParaRPr kumimoji="1" lang="ja-JP" altLang="en-US" dirty="0"/>
          </a:p>
        </p:txBody>
      </p:sp>
      <p:sp>
        <p:nvSpPr>
          <p:cNvPr id="5" name="コンテンツ プレースホルダー 4"/>
          <p:cNvSpPr>
            <a:spLocks noGrp="1"/>
          </p:cNvSpPr>
          <p:nvPr>
            <p:ph sz="quarter" idx="13"/>
          </p:nvPr>
        </p:nvSpPr>
        <p:spPr>
          <a:xfrm>
            <a:off x="395536" y="3645024"/>
            <a:ext cx="8280920" cy="3024336"/>
          </a:xfrm>
        </p:spPr>
        <p:txBody>
          <a:bodyPr>
            <a:normAutofit/>
          </a:bodyPr>
          <a:lstStyle/>
          <a:p>
            <a:r>
              <a:rPr lang="ja-JP" altLang="ja-JP" sz="2400" dirty="0"/>
              <a:t>１　危機管理委員会の委員長、広報担当者及びガバナー指名の委員及び若干名の外部</a:t>
            </a:r>
            <a:r>
              <a:rPr lang="ja-JP" altLang="ja-JP" sz="2400" dirty="0" smtClean="0"/>
              <a:t>委員</a:t>
            </a:r>
            <a:r>
              <a:rPr lang="ja-JP" altLang="ja-JP" sz="2400" dirty="0"/>
              <a:t>を常任委員とし、緊急部会を構成する</a:t>
            </a:r>
          </a:p>
          <a:p>
            <a:r>
              <a:rPr lang="ja-JP" altLang="ja-JP" sz="2400" dirty="0"/>
              <a:t>２　緊急部会は、緊急事態発生時の対応を検討し，必要な措置を講ずる</a:t>
            </a:r>
          </a:p>
          <a:p>
            <a:r>
              <a:rPr lang="ja-JP" altLang="ja-JP" sz="2400" dirty="0"/>
              <a:t>３　当該事案に関係する委員は緊急部会から除外する</a:t>
            </a:r>
          </a:p>
          <a:p>
            <a:endParaRPr kumimoji="1" lang="ja-JP" altLang="en-US" dirty="0"/>
          </a:p>
        </p:txBody>
      </p:sp>
      <p:sp>
        <p:nvSpPr>
          <p:cNvPr id="6" name="タイトル 5"/>
          <p:cNvSpPr>
            <a:spLocks noGrp="1"/>
          </p:cNvSpPr>
          <p:nvPr>
            <p:ph type="title"/>
          </p:nvPr>
        </p:nvSpPr>
        <p:spPr>
          <a:xfrm>
            <a:off x="827584" y="188640"/>
            <a:ext cx="6595838" cy="1066800"/>
          </a:xfrm>
        </p:spPr>
        <p:txBody>
          <a:bodyPr>
            <a:norm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緊急時のマニュアル</a:t>
            </a: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9345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2000"/>
                                        <p:tgtEl>
                                          <p:spTgt spid="2">
                                            <p:txEl>
                                              <p:pRg st="0" end="0"/>
                                            </p:txEl>
                                          </p:spTgt>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2000"/>
                                        <p:tgtEl>
                                          <p:spTgt spid="5">
                                            <p:txEl>
                                              <p:pRg st="0" end="0"/>
                                            </p:txEl>
                                          </p:spTgt>
                                        </p:tgtEl>
                                      </p:cBhvr>
                                    </p:animEffect>
                                  </p:childTnLst>
                                </p:cTn>
                              </p:par>
                            </p:childTnLst>
                          </p:cTn>
                        </p:par>
                        <p:par>
                          <p:cTn id="17" fill="hold">
                            <p:stCondLst>
                              <p:cond delay="4000"/>
                            </p:stCondLst>
                            <p:childTnLst>
                              <p:par>
                                <p:cTn id="18" presetID="22" presetClass="entr" presetSubtype="1"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2000"/>
                                        <p:tgtEl>
                                          <p:spTgt spid="5">
                                            <p:txEl>
                                              <p:pRg st="1" end="1"/>
                                            </p:txEl>
                                          </p:spTgt>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up)">
                                      <p:cBhvr>
                                        <p:cTn id="2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611560" y="2420888"/>
            <a:ext cx="6482680" cy="2620888"/>
          </a:xfrm>
        </p:spPr>
        <p:txBody>
          <a:bodyPr/>
          <a:lstStyle/>
          <a:p>
            <a:r>
              <a:rPr lang="ja-JP" altLang="ja-JP" sz="2800" dirty="0">
                <a:solidFill>
                  <a:srgbClr val="00B0F0"/>
                </a:solidFill>
              </a:rPr>
              <a:t>１　外国人（成人）留学生の</a:t>
            </a:r>
            <a:r>
              <a:rPr lang="ja-JP" altLang="ja-JP" sz="2800" dirty="0" smtClean="0">
                <a:solidFill>
                  <a:srgbClr val="00B0F0"/>
                </a:solidFill>
              </a:rPr>
              <a:t>例</a:t>
            </a:r>
            <a:endParaRPr lang="ja-JP" altLang="en-US" sz="2800" dirty="0" smtClean="0">
              <a:solidFill>
                <a:srgbClr val="00B0F0"/>
              </a:solidFill>
            </a:endParaRPr>
          </a:p>
          <a:p>
            <a:r>
              <a:rPr lang="ja-JP" altLang="ja-JP" sz="2800" dirty="0">
                <a:solidFill>
                  <a:srgbClr val="00B0F0"/>
                </a:solidFill>
              </a:rPr>
              <a:t>２　外国人（未成年）留学生の例</a:t>
            </a:r>
          </a:p>
          <a:p>
            <a:r>
              <a:rPr lang="ja-JP" altLang="ja-JP" sz="2800" dirty="0">
                <a:solidFill>
                  <a:srgbClr val="00B0F0"/>
                </a:solidFill>
              </a:rPr>
              <a:t>３　クラブ事務局員の例</a:t>
            </a:r>
          </a:p>
          <a:p>
            <a:r>
              <a:rPr lang="ja-JP" altLang="ja-JP" sz="2800" dirty="0">
                <a:solidFill>
                  <a:srgbClr val="00B0F0"/>
                </a:solidFill>
              </a:rPr>
              <a:t>４　クラブの青少年活動の例</a:t>
            </a:r>
          </a:p>
          <a:p>
            <a:endParaRPr lang="ja-JP" altLang="ja-JP" dirty="0"/>
          </a:p>
          <a:p>
            <a:endParaRPr kumimoji="1" lang="ja-JP" altLang="en-US" dirty="0"/>
          </a:p>
        </p:txBody>
      </p:sp>
      <p:sp>
        <p:nvSpPr>
          <p:cNvPr id="2" name="タイトル 1"/>
          <p:cNvSpPr>
            <a:spLocks noGrp="1"/>
          </p:cNvSpPr>
          <p:nvPr>
            <p:ph type="title"/>
          </p:nvPr>
        </p:nvSpPr>
        <p:spPr>
          <a:xfrm>
            <a:off x="251520" y="404664"/>
            <a:ext cx="8784976" cy="1656184"/>
          </a:xfrm>
        </p:spPr>
        <p:txBody>
          <a:bodyPr>
            <a:normAutofit/>
          </a:bodyPr>
          <a:lstStyle/>
          <a:p>
            <a:r>
              <a:rPr kumimoji="0" lang="ja-JP" altLang="en-US" sz="4900" b="1" dirty="0">
                <a:gradFill>
                  <a:gsLst>
                    <a:gs pos="0">
                      <a:schemeClr val="tx1">
                        <a:alpha val="92000"/>
                      </a:schemeClr>
                    </a:gs>
                    <a:gs pos="45000">
                      <a:schemeClr val="tx1">
                        <a:alpha val="51000"/>
                      </a:schemeClr>
                    </a:gs>
                    <a:gs pos="100000">
                      <a:schemeClr val="tx1"/>
                    </a:gs>
                  </a:gsLst>
                  <a:lin ang="3600000" scaled="0"/>
                </a:gradFill>
              </a:rPr>
              <a:t>危機管理マニュアル</a:t>
            </a:r>
            <a:r>
              <a:rPr lang="ja-JP" altLang="en-US" dirty="0"/>
              <a:t>　　</a:t>
            </a:r>
            <a:r>
              <a:rPr lang="ja-JP" altLang="en-US" dirty="0" smtClean="0">
                <a:solidFill>
                  <a:srgbClr val="00B0F0"/>
                </a:solidFill>
              </a:rPr>
              <a:t>応用編</a:t>
            </a:r>
            <a:endParaRPr kumimoji="1" lang="ja-JP" altLang="en-US" dirty="0">
              <a:solidFill>
                <a:srgbClr val="00B0F0"/>
              </a:solidFill>
            </a:endParaRP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7208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11560" y="1052736"/>
            <a:ext cx="7560840" cy="1368152"/>
          </a:xfrm>
        </p:spPr>
        <p:txBody>
          <a:bodyPr>
            <a:normAutofit/>
          </a:bodyPr>
          <a:lstStyle/>
          <a:p>
            <a:r>
              <a:rPr lang="ja-JP" altLang="ja-JP" sz="2400" dirty="0"/>
              <a:t>甲クラブでは、Ａさん（中国籍、２６歳、女性）を米山奨学生として迎え入れ、Ｂ会員（自営業、５５歳、男性）をカウンセラーとしました</a:t>
            </a:r>
            <a:r>
              <a:rPr lang="ja-JP" altLang="ja-JP" sz="2400" dirty="0" smtClean="0"/>
              <a:t>。</a:t>
            </a:r>
            <a:endParaRPr kumimoji="1" lang="ja-JP" altLang="en-US" sz="2400" dirty="0"/>
          </a:p>
        </p:txBody>
      </p:sp>
      <p:sp>
        <p:nvSpPr>
          <p:cNvPr id="3" name="コンテンツ プレースホルダー 2"/>
          <p:cNvSpPr>
            <a:spLocks noGrp="1"/>
          </p:cNvSpPr>
          <p:nvPr>
            <p:ph sz="quarter" idx="13"/>
          </p:nvPr>
        </p:nvSpPr>
        <p:spPr>
          <a:xfrm>
            <a:off x="611560" y="2249488"/>
            <a:ext cx="7922840" cy="4608512"/>
          </a:xfrm>
        </p:spPr>
        <p:txBody>
          <a:bodyPr>
            <a:noAutofit/>
          </a:bodyPr>
          <a:lstStyle/>
          <a:p>
            <a:pPr marL="0" indent="0">
              <a:buNone/>
            </a:pPr>
            <a:r>
              <a:rPr lang="ja-JP" altLang="en-US" sz="2400" dirty="0" smtClean="0"/>
              <a:t>（</a:t>
            </a:r>
            <a:r>
              <a:rPr lang="en-US" altLang="ja-JP" sz="2400" dirty="0" smtClean="0"/>
              <a:t>1</a:t>
            </a:r>
            <a:r>
              <a:rPr lang="ja-JP" altLang="en-US" sz="2400" dirty="0" smtClean="0"/>
              <a:t>）</a:t>
            </a:r>
            <a:r>
              <a:rPr lang="ja-JP" altLang="ja-JP" sz="2400" dirty="0" smtClean="0"/>
              <a:t>Ｂ</a:t>
            </a:r>
            <a:r>
              <a:rPr lang="ja-JP" altLang="ja-JP" sz="2400" dirty="0"/>
              <a:t>会員は普段忙しく、中々例会以外ではＡさんと話すこと</a:t>
            </a:r>
            <a:r>
              <a:rPr lang="ja-JP" altLang="ja-JP" sz="2400" dirty="0" smtClean="0"/>
              <a:t>が</a:t>
            </a:r>
            <a:r>
              <a:rPr lang="ja-JP" altLang="en-US" sz="2400" dirty="0" smtClean="0"/>
              <a:t>　</a:t>
            </a:r>
            <a:r>
              <a:rPr lang="ja-JP" altLang="ja-JP" sz="2400" dirty="0" smtClean="0"/>
              <a:t>出来ず</a:t>
            </a:r>
            <a:r>
              <a:rPr lang="ja-JP" altLang="ja-JP" sz="2400" dirty="0"/>
              <a:t>、早く親しくなりたいと思っていました</a:t>
            </a:r>
            <a:r>
              <a:rPr lang="ja-JP" altLang="ja-JP" sz="2400" dirty="0" smtClean="0"/>
              <a:t>。</a:t>
            </a:r>
            <a:endParaRPr lang="ja-JP" altLang="en-US" sz="2400" dirty="0" smtClean="0"/>
          </a:p>
          <a:p>
            <a:pPr marL="0" indent="0">
              <a:buNone/>
            </a:pPr>
            <a:r>
              <a:rPr lang="ja-JP" altLang="ja-JP" sz="2400" dirty="0" smtClean="0"/>
              <a:t>Ａ</a:t>
            </a:r>
            <a:r>
              <a:rPr lang="ja-JP" altLang="ja-JP" sz="2400" dirty="0"/>
              <a:t>さんが来て２ヶ月位経ったとき久し振りに夕方の時間が空いたので、Ａさんに食事を誘ったところ、Ａさんは喜んで行きますと答えました。</a:t>
            </a:r>
          </a:p>
          <a:p>
            <a:pPr marL="0" indent="0">
              <a:buNone/>
            </a:pPr>
            <a:r>
              <a:rPr lang="ja-JP" altLang="ja-JP" sz="2400" dirty="0" smtClean="0"/>
              <a:t>そこ</a:t>
            </a:r>
            <a:r>
              <a:rPr lang="ja-JP" altLang="ja-JP" sz="2400" dirty="0"/>
              <a:t>でＢ会員は平日の夜７時からせっかく日本へ来ているのだから、日本料理を食べさせてやろうと考え、その街では有名な料亭にＡさん、Ｂ会員の２人分の予約をして行き、ビールや日本酒を何杯か飲みながら食事を楽しみました。</a:t>
            </a:r>
            <a:endParaRPr kumimoji="1" lang="ja-JP" altLang="en-US" sz="2400" dirty="0"/>
          </a:p>
        </p:txBody>
      </p:sp>
      <p:sp>
        <p:nvSpPr>
          <p:cNvPr id="4" name="タイトル 3"/>
          <p:cNvSpPr>
            <a:spLocks noGrp="1"/>
          </p:cNvSpPr>
          <p:nvPr>
            <p:ph type="title"/>
          </p:nvPr>
        </p:nvSpPr>
        <p:spPr>
          <a:xfrm>
            <a:off x="395536" y="188640"/>
            <a:ext cx="8352928" cy="868958"/>
          </a:xfrm>
        </p:spPr>
        <p:txBody>
          <a:bodyPr>
            <a:noAutofit/>
          </a:bodyPr>
          <a:lstStyle/>
          <a:p>
            <a:r>
              <a:rPr lang="ja-JP" altLang="ja-JP" sz="3600" dirty="0">
                <a:solidFill>
                  <a:srgbClr val="00B0F0"/>
                </a:solidFill>
              </a:rPr>
              <a:t>１</a:t>
            </a:r>
            <a:r>
              <a:rPr lang="en-US" altLang="ja-JP" sz="3600" dirty="0">
                <a:solidFill>
                  <a:srgbClr val="00B0F0"/>
                </a:solidFill>
              </a:rPr>
              <a:t> </a:t>
            </a:r>
            <a:r>
              <a:rPr lang="ja-JP" altLang="ja-JP" sz="3600" dirty="0">
                <a:solidFill>
                  <a:srgbClr val="00B0F0"/>
                </a:solidFill>
              </a:rPr>
              <a:t>外国人（成人）留学生の例</a:t>
            </a:r>
            <a:r>
              <a:rPr lang="ja-JP" altLang="en-US" sz="3600" dirty="0">
                <a:solidFill>
                  <a:srgbClr val="00B0F0"/>
                </a:solidFill>
              </a:rPr>
              <a:t>（</a:t>
            </a:r>
            <a:r>
              <a:rPr lang="en-US" altLang="ja-JP" sz="3600" dirty="0">
                <a:solidFill>
                  <a:srgbClr val="00B0F0"/>
                </a:solidFill>
              </a:rPr>
              <a:t>1</a:t>
            </a:r>
            <a:r>
              <a:rPr lang="ja-JP" altLang="en-US" sz="3600" dirty="0">
                <a:solidFill>
                  <a:srgbClr val="00B0F0"/>
                </a:solidFill>
              </a:rPr>
              <a:t>）</a:t>
            </a: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77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73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134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207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574575" y="908720"/>
            <a:ext cx="7922840" cy="1224135"/>
          </a:xfrm>
        </p:spPr>
        <p:txBody>
          <a:bodyPr>
            <a:noAutofit/>
          </a:bodyPr>
          <a:lstStyle/>
          <a:p>
            <a:r>
              <a:rPr lang="en-US" altLang="ja-JP" sz="2400" dirty="0"/>
              <a:t>(</a:t>
            </a:r>
            <a:r>
              <a:rPr lang="en-US" altLang="ja-JP" sz="2400" dirty="0">
                <a:solidFill>
                  <a:srgbClr val="00B0F0"/>
                </a:solidFill>
              </a:rPr>
              <a:t>1)</a:t>
            </a:r>
            <a:r>
              <a:rPr lang="ja-JP" altLang="ja-JP" sz="2400" dirty="0">
                <a:solidFill>
                  <a:srgbClr val="00B0F0"/>
                </a:solidFill>
              </a:rPr>
              <a:t>　男性のＢ会員と女性のＡさん２人だけで夜間、飲食を共にすることに問題はないか</a:t>
            </a:r>
            <a:r>
              <a:rPr lang="ja-JP" altLang="ja-JP" sz="2400" dirty="0" smtClean="0">
                <a:solidFill>
                  <a:srgbClr val="00B0F0"/>
                </a:solidFill>
              </a:rPr>
              <a:t>。</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370383" y="5238562"/>
            <a:ext cx="8496944" cy="1512168"/>
          </a:xfrm>
        </p:spPr>
        <p:txBody>
          <a:bodyPr/>
          <a:lstStyle/>
          <a:p>
            <a:r>
              <a:rPr lang="ja-JP" altLang="en-US" dirty="0"/>
              <a:t>　</a:t>
            </a:r>
            <a:r>
              <a:rPr lang="en-US" altLang="ja-JP" dirty="0" smtClean="0"/>
              <a:t> </a:t>
            </a:r>
            <a:r>
              <a:rPr lang="ja-JP" altLang="ja-JP" sz="2000" dirty="0" smtClean="0"/>
              <a:t>Ａ</a:t>
            </a:r>
            <a:r>
              <a:rPr lang="ja-JP" altLang="ja-JP" sz="2000" dirty="0"/>
              <a:t>さんは喜んで行くと答えていますが本心であるかどうかは分かりません。しかし、米山生は既に日本に滞在して時間も経過し、ある程度日本語も話せるのが通常ですから、米山生の言葉であるとしても本心かどうか迄詮索する必要は無いと思われます。</a:t>
            </a:r>
          </a:p>
          <a:p>
            <a:endParaRPr kumimoji="1" lang="ja-JP" altLang="en-US" sz="1800" dirty="0"/>
          </a:p>
        </p:txBody>
      </p:sp>
      <p:sp>
        <p:nvSpPr>
          <p:cNvPr id="4" name="タイトル 3"/>
          <p:cNvSpPr>
            <a:spLocks noGrp="1"/>
          </p:cNvSpPr>
          <p:nvPr>
            <p:ph type="title"/>
          </p:nvPr>
        </p:nvSpPr>
        <p:spPr>
          <a:xfrm>
            <a:off x="395535" y="-200745"/>
            <a:ext cx="6420821" cy="1066800"/>
          </a:xfrm>
        </p:spPr>
        <p:txBody>
          <a:bodyPr/>
          <a:lstStyle/>
          <a:p>
            <a:r>
              <a:rPr lang="ja-JP" altLang="ja-JP" sz="4400" dirty="0">
                <a:solidFill>
                  <a:srgbClr val="00B0F0"/>
                </a:solidFill>
              </a:rPr>
              <a:t>【</a:t>
            </a:r>
            <a:r>
              <a:rPr lang="ja-JP" altLang="ja-JP" sz="4400" dirty="0" smtClean="0">
                <a:solidFill>
                  <a:srgbClr val="00B0F0"/>
                </a:solidFill>
              </a:rPr>
              <a:t>問題点】</a:t>
            </a:r>
            <a:r>
              <a:rPr lang="ja-JP" altLang="en-US" sz="4400" dirty="0" smtClean="0">
                <a:solidFill>
                  <a:srgbClr val="00B0F0"/>
                </a:solidFill>
              </a:rPr>
              <a:t>解説　</a:t>
            </a:r>
            <a:r>
              <a:rPr lang="en-US" altLang="ja-JP" sz="4400" dirty="0" smtClean="0">
                <a:solidFill>
                  <a:srgbClr val="00B0F0"/>
                </a:solidFill>
              </a:rPr>
              <a:t>1-1-1</a:t>
            </a:r>
            <a:endParaRPr kumimoji="1" lang="ja-JP" altLang="en-US" sz="4400"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95535" y="1772816"/>
            <a:ext cx="8280920" cy="707886"/>
          </a:xfrm>
          <a:prstGeom prst="rect">
            <a:avLst/>
          </a:prstGeom>
          <a:noFill/>
        </p:spPr>
        <p:txBody>
          <a:bodyPr wrap="square" rtlCol="0">
            <a:spAutoFit/>
          </a:bodyPr>
          <a:lstStyle/>
          <a:p>
            <a:r>
              <a:rPr lang="ja-JP" altLang="ja-JP" sz="2000" dirty="0"/>
              <a:t>①　ここでは米山奨学生（以下、「米山生」といいます）が問題とされています。</a:t>
            </a:r>
          </a:p>
        </p:txBody>
      </p:sp>
      <p:sp>
        <p:nvSpPr>
          <p:cNvPr id="8" name="テキスト ボックス 7"/>
          <p:cNvSpPr txBox="1"/>
          <p:nvPr/>
        </p:nvSpPr>
        <p:spPr>
          <a:xfrm>
            <a:off x="431538" y="2480702"/>
            <a:ext cx="8208913" cy="1631216"/>
          </a:xfrm>
          <a:prstGeom prst="rect">
            <a:avLst/>
          </a:prstGeom>
          <a:noFill/>
        </p:spPr>
        <p:txBody>
          <a:bodyPr wrap="square" rtlCol="0">
            <a:spAutoFit/>
          </a:bodyPr>
          <a:lstStyle/>
          <a:p>
            <a:r>
              <a:rPr lang="ja-JP" altLang="en-US" dirty="0" smtClean="0"/>
              <a:t>　</a:t>
            </a:r>
            <a:r>
              <a:rPr lang="ja-JP" altLang="ja-JP" sz="2000" dirty="0" smtClean="0"/>
              <a:t>米山生</a:t>
            </a:r>
            <a:r>
              <a:rPr lang="ja-JP" altLang="ja-JP" sz="2000" dirty="0"/>
              <a:t>は主として大学院生を対象としていますから、飛び級の無い日本では成人が前提と考えて良いと思います。</a:t>
            </a:r>
          </a:p>
          <a:p>
            <a:r>
              <a:rPr lang="ja-JP" altLang="ja-JP" sz="2000" dirty="0"/>
              <a:t>　未成年者を対象とする青少年交換と異なり、成人を対象とする為、従前、米山生の場合にはハラスメントの問題について充分な配慮がなされていたかについては疑問のあるところです。</a:t>
            </a:r>
          </a:p>
        </p:txBody>
      </p:sp>
      <p:sp>
        <p:nvSpPr>
          <p:cNvPr id="9" name="テキスト ボックス 8"/>
          <p:cNvSpPr txBox="1"/>
          <p:nvPr/>
        </p:nvSpPr>
        <p:spPr>
          <a:xfrm>
            <a:off x="395535" y="4235936"/>
            <a:ext cx="8208913" cy="1015663"/>
          </a:xfrm>
          <a:prstGeom prst="rect">
            <a:avLst/>
          </a:prstGeom>
          <a:noFill/>
        </p:spPr>
        <p:txBody>
          <a:bodyPr wrap="square" rtlCol="0">
            <a:spAutoFit/>
          </a:bodyPr>
          <a:lstStyle/>
          <a:p>
            <a:r>
              <a:rPr lang="ja-JP" altLang="ja-JP" sz="2000" dirty="0"/>
              <a:t>②　Ｂ会員は、カウンセラーとしての責任感を持ち、Ａさんに少しでも日本やクラブになじんでもらおうと考えて忙しい中を縫って食事をすることにしたようです。</a:t>
            </a:r>
            <a:endParaRPr lang="en-US" altLang="ja-JP" sz="2000" dirty="0"/>
          </a:p>
        </p:txBody>
      </p:sp>
    </p:spTree>
    <p:extLst>
      <p:ext uri="{BB962C8B-B14F-4D97-AF65-F5344CB8AC3E}">
        <p14:creationId xmlns:p14="http://schemas.microsoft.com/office/powerpoint/2010/main" val="319268810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75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7" grpId="0" build="p"/>
      <p:bldP spid="8"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0" y="3284984"/>
            <a:ext cx="9036496" cy="3375705"/>
          </a:xfrm>
        </p:spPr>
        <p:txBody>
          <a:bodyPr>
            <a:normAutofit/>
          </a:bodyPr>
          <a:lstStyle/>
          <a:p>
            <a:r>
              <a:rPr lang="en-US" altLang="ja-JP" sz="2400" dirty="0" smtClean="0">
                <a:solidFill>
                  <a:srgbClr val="00B0F0"/>
                </a:solidFill>
              </a:rPr>
              <a:t>※</a:t>
            </a:r>
            <a:r>
              <a:rPr lang="ja-JP" altLang="en-US" sz="2400" dirty="0" smtClean="0">
                <a:solidFill>
                  <a:srgbClr val="00B0F0"/>
                </a:solidFill>
              </a:rPr>
              <a:t>　</a:t>
            </a:r>
            <a:r>
              <a:rPr lang="ja-JP" altLang="ja-JP" sz="2400" dirty="0" smtClean="0">
                <a:solidFill>
                  <a:srgbClr val="00B0F0"/>
                </a:solidFill>
              </a:rPr>
              <a:t>セクハラ</a:t>
            </a:r>
            <a:r>
              <a:rPr lang="ja-JP" altLang="ja-JP" sz="2400" dirty="0">
                <a:solidFill>
                  <a:srgbClr val="00B0F0"/>
                </a:solidFill>
              </a:rPr>
              <a:t>に</a:t>
            </a:r>
            <a:r>
              <a:rPr lang="ja-JP" altLang="ja-JP" sz="2400" dirty="0" smtClean="0">
                <a:solidFill>
                  <a:srgbClr val="00B0F0"/>
                </a:solidFill>
              </a:rPr>
              <a:t>ついて</a:t>
            </a:r>
            <a:endParaRPr lang="ja-JP" altLang="en-US" sz="2400" dirty="0" smtClean="0">
              <a:solidFill>
                <a:srgbClr val="00B0F0"/>
              </a:solidFill>
            </a:endParaRPr>
          </a:p>
          <a:p>
            <a:r>
              <a:rPr lang="ja-JP" altLang="ja-JP" sz="2400" dirty="0" smtClean="0"/>
              <a:t>ａ</a:t>
            </a:r>
            <a:r>
              <a:rPr lang="ja-JP" altLang="ja-JP" sz="2400" dirty="0"/>
              <a:t>　最広義　</a:t>
            </a:r>
            <a:r>
              <a:rPr lang="ja-JP" altLang="ja-JP" sz="2400" dirty="0" smtClean="0">
                <a:solidFill>
                  <a:srgbClr val="FF0000"/>
                </a:solidFill>
              </a:rPr>
              <a:t>相手方</a:t>
            </a:r>
            <a:r>
              <a:rPr lang="ja-JP" altLang="ja-JP" sz="2400" dirty="0">
                <a:solidFill>
                  <a:srgbClr val="FF0000"/>
                </a:solidFill>
              </a:rPr>
              <a:t>の意に反する</a:t>
            </a:r>
            <a:r>
              <a:rPr lang="ja-JP" altLang="ja-JP" sz="2400" dirty="0"/>
              <a:t>性的な言動</a:t>
            </a:r>
          </a:p>
          <a:p>
            <a:r>
              <a:rPr lang="ja-JP" altLang="ja-JP" sz="2400" dirty="0" smtClean="0"/>
              <a:t>ｂ</a:t>
            </a:r>
            <a:r>
              <a:rPr lang="ja-JP" altLang="ja-JP" sz="2400" dirty="0"/>
              <a:t>　広　義　</a:t>
            </a:r>
            <a:r>
              <a:rPr lang="ja-JP" altLang="ja-JP" sz="2400" dirty="0" smtClean="0"/>
              <a:t>一定の</a:t>
            </a:r>
            <a:r>
              <a:rPr lang="ja-JP" altLang="ja-JP" sz="2400" dirty="0"/>
              <a:t>社会的な関係を利用して行われる</a:t>
            </a:r>
            <a:r>
              <a:rPr lang="ja-JP" altLang="ja-JP" sz="2400" dirty="0">
                <a:solidFill>
                  <a:srgbClr val="FF0000"/>
                </a:solidFill>
              </a:rPr>
              <a:t>相手方</a:t>
            </a:r>
            <a:r>
              <a:rPr lang="ja-JP" altLang="ja-JP" sz="2400" dirty="0" smtClean="0">
                <a:solidFill>
                  <a:srgbClr val="FF0000"/>
                </a:solidFill>
              </a:rPr>
              <a:t>の</a:t>
            </a:r>
            <a:endParaRPr lang="ja-JP" altLang="en-US" sz="2400" dirty="0" smtClean="0">
              <a:solidFill>
                <a:srgbClr val="FF0000"/>
              </a:solidFill>
            </a:endParaRPr>
          </a:p>
          <a:p>
            <a:r>
              <a:rPr lang="ja-JP" altLang="en-US" sz="2400" dirty="0">
                <a:solidFill>
                  <a:srgbClr val="FF0000"/>
                </a:solidFill>
              </a:rPr>
              <a:t>　</a:t>
            </a:r>
            <a:r>
              <a:rPr lang="ja-JP" altLang="en-US" sz="2400" dirty="0" smtClean="0">
                <a:solidFill>
                  <a:srgbClr val="FF0000"/>
                </a:solidFill>
              </a:rPr>
              <a:t>　　　　　</a:t>
            </a:r>
            <a:r>
              <a:rPr lang="ja-JP" altLang="ja-JP" sz="2400" dirty="0" smtClean="0">
                <a:solidFill>
                  <a:srgbClr val="FF0000"/>
                </a:solidFill>
              </a:rPr>
              <a:t>意</a:t>
            </a:r>
            <a:r>
              <a:rPr lang="ja-JP" altLang="ja-JP" sz="2400" dirty="0">
                <a:solidFill>
                  <a:srgbClr val="FF0000"/>
                </a:solidFill>
              </a:rPr>
              <a:t>に反する</a:t>
            </a:r>
            <a:r>
              <a:rPr lang="ja-JP" altLang="ja-JP" sz="2400" dirty="0"/>
              <a:t>性的な</a:t>
            </a:r>
            <a:r>
              <a:rPr lang="ja-JP" altLang="ja-JP" sz="2400" dirty="0" smtClean="0"/>
              <a:t>言動</a:t>
            </a:r>
            <a:endParaRPr lang="ja-JP" altLang="en-US" sz="2400" dirty="0" smtClean="0"/>
          </a:p>
          <a:p>
            <a:r>
              <a:rPr lang="ja-JP" altLang="ja-JP" sz="2400" dirty="0" smtClean="0"/>
              <a:t>ｃ</a:t>
            </a:r>
            <a:r>
              <a:rPr lang="ja-JP" altLang="ja-JP" sz="2400" dirty="0"/>
              <a:t>　狭　義　</a:t>
            </a:r>
            <a:r>
              <a:rPr lang="ja-JP" altLang="ja-JP" sz="2400" dirty="0" smtClean="0"/>
              <a:t>雇用上</a:t>
            </a:r>
            <a:r>
              <a:rPr lang="ja-JP" altLang="ja-JP" sz="2400" dirty="0"/>
              <a:t>の関係を利用して行われる</a:t>
            </a:r>
            <a:r>
              <a:rPr lang="ja-JP" altLang="ja-JP" sz="2400" dirty="0">
                <a:solidFill>
                  <a:srgbClr val="FF0000"/>
                </a:solidFill>
              </a:rPr>
              <a:t>相手方の意に</a:t>
            </a:r>
            <a:r>
              <a:rPr lang="ja-JP" altLang="ja-JP" sz="2400" dirty="0" smtClean="0">
                <a:solidFill>
                  <a:srgbClr val="FF0000"/>
                </a:solidFill>
              </a:rPr>
              <a:t>反</a:t>
            </a:r>
            <a:endParaRPr lang="ja-JP" altLang="en-US" sz="2400" dirty="0" smtClean="0">
              <a:solidFill>
                <a:srgbClr val="FF0000"/>
              </a:solidFill>
            </a:endParaRPr>
          </a:p>
          <a:p>
            <a:r>
              <a:rPr lang="ja-JP" altLang="en-US" sz="2400" dirty="0">
                <a:solidFill>
                  <a:srgbClr val="FF0000"/>
                </a:solidFill>
              </a:rPr>
              <a:t>　</a:t>
            </a:r>
            <a:r>
              <a:rPr lang="ja-JP" altLang="en-US" sz="2400" dirty="0" smtClean="0">
                <a:solidFill>
                  <a:srgbClr val="FF0000"/>
                </a:solidFill>
              </a:rPr>
              <a:t>　　　　　</a:t>
            </a:r>
            <a:r>
              <a:rPr lang="ja-JP" altLang="ja-JP" sz="2400" dirty="0" smtClean="0">
                <a:solidFill>
                  <a:srgbClr val="FF0000"/>
                </a:solidFill>
              </a:rPr>
              <a:t>する</a:t>
            </a:r>
            <a:r>
              <a:rPr lang="ja-JP" altLang="ja-JP" sz="2400" dirty="0"/>
              <a:t>性的な</a:t>
            </a:r>
            <a:r>
              <a:rPr lang="ja-JP" altLang="ja-JP" sz="2400" dirty="0" smtClean="0"/>
              <a:t>言動</a:t>
            </a:r>
            <a:r>
              <a:rPr lang="ja-JP" altLang="ja-JP" sz="2400" dirty="0"/>
              <a:t>　</a:t>
            </a:r>
            <a:r>
              <a:rPr lang="ja-JP" altLang="ja-JP" dirty="0"/>
              <a:t>　</a:t>
            </a:r>
            <a:endParaRPr kumimoji="1" lang="ja-JP" altLang="en-US" dirty="0"/>
          </a:p>
        </p:txBody>
      </p:sp>
      <p:sp>
        <p:nvSpPr>
          <p:cNvPr id="3" name="タイトル 2"/>
          <p:cNvSpPr>
            <a:spLocks noGrp="1"/>
          </p:cNvSpPr>
          <p:nvPr>
            <p:ph type="title"/>
          </p:nvPr>
        </p:nvSpPr>
        <p:spPr>
          <a:xfrm>
            <a:off x="395536" y="-200745"/>
            <a:ext cx="5112568" cy="1066800"/>
          </a:xfrm>
        </p:spPr>
        <p:txBody>
          <a:bodyPr>
            <a:normAutofit fontScale="90000"/>
          </a:bodyPr>
          <a:lstStyle/>
          <a:p>
            <a:r>
              <a:rPr lang="ja-JP" altLang="ja-JP" dirty="0">
                <a:solidFill>
                  <a:srgbClr val="00B0F0"/>
                </a:solidFill>
              </a:rPr>
              <a:t>【</a:t>
            </a:r>
            <a:r>
              <a:rPr lang="ja-JP" altLang="ja-JP" dirty="0" smtClean="0">
                <a:solidFill>
                  <a:srgbClr val="00B0F0"/>
                </a:solidFill>
              </a:rPr>
              <a:t>問題点】</a:t>
            </a:r>
            <a:r>
              <a:rPr lang="ja-JP" altLang="en-US" dirty="0" smtClean="0">
                <a:solidFill>
                  <a:srgbClr val="00B0F0"/>
                </a:solidFill>
              </a:rPr>
              <a:t>解説　</a:t>
            </a:r>
            <a:r>
              <a:rPr lang="en-US" altLang="ja-JP" dirty="0" smtClean="0">
                <a:solidFill>
                  <a:srgbClr val="00B0F0"/>
                </a:solidFill>
              </a:rPr>
              <a:t>1-1-2</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97788" y="980728"/>
            <a:ext cx="8856984" cy="1938992"/>
          </a:xfrm>
          <a:prstGeom prst="rect">
            <a:avLst/>
          </a:prstGeom>
          <a:noFill/>
        </p:spPr>
        <p:txBody>
          <a:bodyPr wrap="square" rtlCol="0">
            <a:spAutoFit/>
          </a:bodyPr>
          <a:lstStyle/>
          <a:p>
            <a:r>
              <a:rPr lang="ja-JP" altLang="en-US" sz="2400" dirty="0"/>
              <a:t>③</a:t>
            </a:r>
            <a:r>
              <a:rPr lang="ja-JP" altLang="ja-JP" sz="2400" dirty="0"/>
              <a:t>　Ｂ会員がＡさんと２人だけで食事に行ったことについては</a:t>
            </a:r>
            <a:r>
              <a:rPr lang="ja-JP" altLang="ja-JP" sz="2400" dirty="0" smtClean="0"/>
              <a:t>、</a:t>
            </a:r>
            <a:endParaRPr lang="ja-JP" altLang="en-US" sz="2400" dirty="0" smtClean="0"/>
          </a:p>
          <a:p>
            <a:endParaRPr lang="ja-JP" altLang="en-US" sz="2400" dirty="0"/>
          </a:p>
          <a:p>
            <a:r>
              <a:rPr lang="ja-JP" altLang="en-US" sz="2400" dirty="0"/>
              <a:t>　　</a:t>
            </a:r>
            <a:r>
              <a:rPr lang="ja-JP" altLang="ja-JP" sz="2400" dirty="0"/>
              <a:t>①セクシュアルハラスメント</a:t>
            </a:r>
            <a:r>
              <a:rPr lang="ja-JP" altLang="ja-JP" sz="2400" dirty="0" smtClean="0"/>
              <a:t>、</a:t>
            </a:r>
            <a:endParaRPr lang="ja-JP" altLang="en-US" sz="2400" dirty="0" smtClean="0"/>
          </a:p>
          <a:p>
            <a:endParaRPr lang="ja-JP" altLang="en-US" sz="2400" dirty="0"/>
          </a:p>
          <a:p>
            <a:r>
              <a:rPr lang="ja-JP" altLang="en-US" sz="2400" dirty="0"/>
              <a:t>　　</a:t>
            </a:r>
            <a:r>
              <a:rPr lang="ja-JP" altLang="ja-JP" sz="2400" dirty="0"/>
              <a:t>②パワーハラスメントの２つの面から問題と</a:t>
            </a:r>
            <a:r>
              <a:rPr lang="ja-JP" altLang="ja-JP" sz="2400" dirty="0" smtClean="0"/>
              <a:t>なりうる</a:t>
            </a:r>
            <a:endParaRPr lang="ja-JP" altLang="en-US" sz="2400" dirty="0"/>
          </a:p>
        </p:txBody>
      </p:sp>
    </p:spTree>
    <p:extLst>
      <p:ext uri="{BB962C8B-B14F-4D97-AF65-F5344CB8AC3E}">
        <p14:creationId xmlns:p14="http://schemas.microsoft.com/office/powerpoint/2010/main" val="15315457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1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10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1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left)">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23528" y="1700808"/>
            <a:ext cx="3886200" cy="509587"/>
          </a:xfrm>
        </p:spPr>
        <p:txBody>
          <a:bodyPr/>
          <a:lstStyle/>
          <a:p>
            <a:r>
              <a:rPr lang="ja-JP" altLang="en-US" dirty="0"/>
              <a:t>危機管理についてご存知ですか</a:t>
            </a:r>
            <a:r>
              <a:rPr lang="en-US" altLang="ja-JP" dirty="0"/>
              <a:t>?</a:t>
            </a:r>
          </a:p>
          <a:p>
            <a:endParaRPr kumimoji="1" lang="ja-JP" altLang="en-US" dirty="0"/>
          </a:p>
        </p:txBody>
      </p:sp>
      <p:sp>
        <p:nvSpPr>
          <p:cNvPr id="3" name="テキスト プレースホルダー 2"/>
          <p:cNvSpPr>
            <a:spLocks noGrp="1"/>
          </p:cNvSpPr>
          <p:nvPr>
            <p:ph type="body" sz="half" idx="15"/>
          </p:nvPr>
        </p:nvSpPr>
        <p:spPr>
          <a:xfrm>
            <a:off x="4860032" y="1695277"/>
            <a:ext cx="3886200" cy="509587"/>
          </a:xfrm>
        </p:spPr>
        <p:txBody>
          <a:bodyPr/>
          <a:lstStyle/>
          <a:p>
            <a:r>
              <a:rPr kumimoji="1" lang="ja-JP" altLang="en-US" dirty="0" smtClean="0"/>
              <a:t>クラブ危機管理委員会について</a:t>
            </a:r>
            <a:endParaRPr kumimoji="1" lang="ja-JP" altLang="en-US" dirty="0"/>
          </a:p>
        </p:txBody>
      </p:sp>
      <p:sp>
        <p:nvSpPr>
          <p:cNvPr id="6" name="タイトル 5"/>
          <p:cNvSpPr>
            <a:spLocks noGrp="1"/>
          </p:cNvSpPr>
          <p:nvPr>
            <p:ph type="title"/>
          </p:nvPr>
        </p:nvSpPr>
        <p:spPr/>
        <p:txBody>
          <a:bodyPr>
            <a:normAutofit/>
          </a:bodyPr>
          <a:lstStyle/>
          <a:p>
            <a:r>
              <a:rPr kumimoji="0" lang="ja-JP" altLang="en-US" sz="4800" b="1" dirty="0">
                <a:gradFill>
                  <a:gsLst>
                    <a:gs pos="0">
                      <a:schemeClr val="tx1">
                        <a:alpha val="92000"/>
                      </a:schemeClr>
                    </a:gs>
                    <a:gs pos="45000">
                      <a:schemeClr val="tx1">
                        <a:alpha val="51000"/>
                      </a:schemeClr>
                    </a:gs>
                    <a:gs pos="100000">
                      <a:schemeClr val="tx1"/>
                    </a:gs>
                  </a:gsLst>
                  <a:lin ang="3600000" scaled="0"/>
                </a:gradFill>
              </a:rPr>
              <a:t>危機</a:t>
            </a:r>
            <a:r>
              <a:rPr kumimoji="0" lang="ja-JP" altLang="en-US" sz="4800" b="1" dirty="0" smtClean="0">
                <a:gradFill>
                  <a:gsLst>
                    <a:gs pos="0">
                      <a:schemeClr val="tx1">
                        <a:alpha val="92000"/>
                      </a:schemeClr>
                    </a:gs>
                    <a:gs pos="45000">
                      <a:schemeClr val="tx1">
                        <a:alpha val="51000"/>
                      </a:schemeClr>
                    </a:gs>
                    <a:gs pos="100000">
                      <a:schemeClr val="tx1"/>
                    </a:gs>
                  </a:gsLst>
                  <a:lin ang="3600000" scaled="0"/>
                </a:gradFill>
              </a:rPr>
              <a:t>管理について</a:t>
            </a:r>
            <a:endParaRPr kumimoji="1" lang="ja-JP" altLang="en-US" sz="4800" dirty="0"/>
          </a:p>
        </p:txBody>
      </p:sp>
      <p:pic>
        <p:nvPicPr>
          <p:cNvPr id="7" name="コンテンツ プレースホルダー 6"/>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3600400" cy="3076197"/>
          </a:xfrm>
          <a:prstGeom prst="rect">
            <a:avLst/>
          </a:prstGeom>
          <a:noFill/>
          <a:ln>
            <a:noFill/>
          </a:ln>
        </p:spPr>
      </p:pic>
      <p:pic>
        <p:nvPicPr>
          <p:cNvPr id="8" name="コンテンツ プレースホルダー 7"/>
          <p:cNvPicPr>
            <a:picLocks noGrp="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492896"/>
            <a:ext cx="3672408" cy="3096344"/>
          </a:xfrm>
          <a:prstGeom prst="rect">
            <a:avLst/>
          </a:prstGeom>
          <a:noFill/>
          <a:ln>
            <a:noFill/>
          </a:ln>
        </p:spPr>
      </p:pic>
      <p:sp>
        <p:nvSpPr>
          <p:cNvPr id="9" name="正方形/長方形 8"/>
          <p:cNvSpPr/>
          <p:nvPr/>
        </p:nvSpPr>
        <p:spPr>
          <a:xfrm>
            <a:off x="467544" y="5805264"/>
            <a:ext cx="7416824" cy="646331"/>
          </a:xfrm>
          <a:prstGeom prst="rect">
            <a:avLst/>
          </a:prstGeom>
        </p:spPr>
        <p:txBody>
          <a:bodyPr wrap="square">
            <a:spAutoFit/>
          </a:bodyPr>
          <a:lstStyle/>
          <a:p>
            <a:r>
              <a:rPr lang="en-US" altLang="ja-JP" b="1" dirty="0"/>
              <a:t>2015-16</a:t>
            </a:r>
            <a:r>
              <a:rPr lang="ja-JP" altLang="ja-JP" b="1" dirty="0"/>
              <a:t>年度　</a:t>
            </a:r>
            <a:r>
              <a:rPr lang="en-US" altLang="ja-JP" b="1" dirty="0" smtClean="0"/>
              <a:t>RID2680  </a:t>
            </a:r>
            <a:r>
              <a:rPr lang="ja-JP" altLang="en-US" b="1" dirty="0" smtClean="0"/>
              <a:t>会長エレクト研修セミナー（</a:t>
            </a:r>
            <a:r>
              <a:rPr lang="en-US" altLang="ja-JP" b="1" dirty="0" smtClean="0"/>
              <a:t>PETS</a:t>
            </a:r>
            <a:r>
              <a:rPr lang="ja-JP" altLang="en-US" b="1" dirty="0" smtClean="0"/>
              <a:t>）</a:t>
            </a:r>
            <a:r>
              <a:rPr lang="en-US" altLang="ja-JP" b="1" dirty="0" smtClean="0"/>
              <a:t>2015/3/15</a:t>
            </a:r>
            <a:r>
              <a:rPr lang="ja-JP" altLang="ja-JP" b="1" dirty="0"/>
              <a:t>　</a:t>
            </a:r>
            <a:r>
              <a:rPr lang="ja-JP" altLang="en-US" b="1" dirty="0" smtClean="0"/>
              <a:t>青少年奉仕委員会</a:t>
            </a:r>
            <a:r>
              <a:rPr lang="ja-JP" altLang="ja-JP" b="1" dirty="0" smtClean="0"/>
              <a:t>アンケート</a:t>
            </a:r>
            <a:r>
              <a:rPr lang="ja-JP" altLang="ja-JP" b="1" dirty="0"/>
              <a:t>集計結果</a:t>
            </a:r>
            <a:endParaRPr lang="ja-JP" altLang="en-US" dirty="0"/>
          </a:p>
        </p:txBody>
      </p:sp>
      <p:sp>
        <p:nvSpPr>
          <p:cNvPr id="10" name="テキスト ボックス 9"/>
          <p:cNvSpPr txBox="1"/>
          <p:nvPr/>
        </p:nvSpPr>
        <p:spPr>
          <a:xfrm>
            <a:off x="4788024" y="6082263"/>
            <a:ext cx="1802096" cy="369332"/>
          </a:xfrm>
          <a:prstGeom prst="rect">
            <a:avLst/>
          </a:prstGeom>
          <a:noFill/>
        </p:spPr>
        <p:txBody>
          <a:bodyPr wrap="none" rtlCol="0">
            <a:spAutoFit/>
          </a:bodyPr>
          <a:lstStyle/>
          <a:p>
            <a:r>
              <a:rPr kumimoji="1" lang="ja-JP" altLang="en-US" dirty="0" smtClean="0">
                <a:solidFill>
                  <a:srgbClr val="FF0000"/>
                </a:solidFill>
              </a:rPr>
              <a:t>回答　</a:t>
            </a:r>
            <a:r>
              <a:rPr kumimoji="1" lang="en-US" altLang="ja-JP" dirty="0" smtClean="0">
                <a:solidFill>
                  <a:srgbClr val="FF0000"/>
                </a:solidFill>
              </a:rPr>
              <a:t>56</a:t>
            </a:r>
            <a:r>
              <a:rPr kumimoji="1" lang="ja-JP" altLang="en-US" dirty="0" smtClean="0">
                <a:solidFill>
                  <a:srgbClr val="FF0000"/>
                </a:solidFill>
              </a:rPr>
              <a:t>クラブ</a:t>
            </a:r>
            <a:endParaRPr kumimoji="1" lang="ja-JP" altLang="en-US" dirty="0">
              <a:solidFill>
                <a:srgbClr val="FF0000"/>
              </a:solidFill>
            </a:endParaRPr>
          </a:p>
        </p:txBody>
      </p:sp>
      <p:pic>
        <p:nvPicPr>
          <p:cNvPr id="11" name="Picture 2" descr="C:\Users\bando\Pictures\RotaryMBS_PMS-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823040" y="4880570"/>
            <a:ext cx="2719014" cy="584775"/>
          </a:xfrm>
          <a:prstGeom prst="rect">
            <a:avLst/>
          </a:prstGeom>
          <a:noFill/>
        </p:spPr>
        <p:txBody>
          <a:bodyPr wrap="none" rtlCol="0">
            <a:spAutoFit/>
          </a:bodyPr>
          <a:lstStyle/>
          <a:p>
            <a:r>
              <a:rPr kumimoji="1" lang="ja-JP" altLang="en-US" sz="2800" dirty="0" smtClean="0">
                <a:solidFill>
                  <a:srgbClr val="FF0000"/>
                </a:solidFill>
              </a:rPr>
              <a:t>知らない　</a:t>
            </a:r>
            <a:r>
              <a:rPr kumimoji="1" lang="en-US" altLang="ja-JP" sz="3200" dirty="0" smtClean="0">
                <a:solidFill>
                  <a:srgbClr val="FF0000"/>
                </a:solidFill>
              </a:rPr>
              <a:t>54%</a:t>
            </a:r>
            <a:endParaRPr kumimoji="1" lang="ja-JP" altLang="en-US" sz="3200" dirty="0">
              <a:solidFill>
                <a:srgbClr val="FF0000"/>
              </a:solidFill>
            </a:endParaRPr>
          </a:p>
        </p:txBody>
      </p:sp>
      <p:sp>
        <p:nvSpPr>
          <p:cNvPr id="13" name="テキスト ボックス 12"/>
          <p:cNvSpPr txBox="1"/>
          <p:nvPr/>
        </p:nvSpPr>
        <p:spPr>
          <a:xfrm>
            <a:off x="4932040" y="4941168"/>
            <a:ext cx="3650358" cy="584775"/>
          </a:xfrm>
          <a:prstGeom prst="rect">
            <a:avLst/>
          </a:prstGeom>
          <a:noFill/>
        </p:spPr>
        <p:txBody>
          <a:bodyPr wrap="none" rtlCol="0">
            <a:spAutoFit/>
          </a:bodyPr>
          <a:lstStyle/>
          <a:p>
            <a:r>
              <a:rPr kumimoji="1" lang="ja-JP" altLang="en-US" sz="2800" dirty="0" smtClean="0">
                <a:solidFill>
                  <a:srgbClr val="FF0000"/>
                </a:solidFill>
              </a:rPr>
              <a:t>設置していない</a:t>
            </a:r>
            <a:r>
              <a:rPr kumimoji="1" lang="ja-JP" altLang="en-US" dirty="0" smtClean="0">
                <a:solidFill>
                  <a:srgbClr val="FF0000"/>
                </a:solidFill>
              </a:rPr>
              <a:t>　</a:t>
            </a:r>
            <a:r>
              <a:rPr kumimoji="1" lang="en-US" altLang="ja-JP" sz="3200" dirty="0" smtClean="0">
                <a:solidFill>
                  <a:srgbClr val="FF0000"/>
                </a:solidFill>
              </a:rPr>
              <a:t>79%</a:t>
            </a:r>
            <a:endParaRPr kumimoji="1" lang="ja-JP" altLang="en-US" sz="3200" dirty="0">
              <a:solidFill>
                <a:srgbClr val="FF0000"/>
              </a:solidFill>
            </a:endParaRPr>
          </a:p>
        </p:txBody>
      </p:sp>
    </p:spTree>
    <p:extLst>
      <p:ext uri="{BB962C8B-B14F-4D97-AF65-F5344CB8AC3E}">
        <p14:creationId xmlns:p14="http://schemas.microsoft.com/office/powerpoint/2010/main" val="3584665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2000"/>
                                        <p:tgtEl>
                                          <p:spTgt spid="2">
                                            <p:txEl>
                                              <p:pRg st="0" end="0"/>
                                            </p:txEl>
                                          </p:spTgt>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2000"/>
                                        <p:tgtEl>
                                          <p:spTgt spid="7"/>
                                        </p:tgtEl>
                                      </p:cBhvr>
                                    </p:animEffect>
                                  </p:childTnLst>
                                </p:cTn>
                              </p:par>
                            </p:childTnLst>
                          </p:cTn>
                        </p:par>
                        <p:par>
                          <p:cTn id="21" fill="hold">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2000"/>
                                        <p:tgtEl>
                                          <p:spTgt spid="3">
                                            <p:txEl>
                                              <p:pRg st="0" end="0"/>
                                            </p:txEl>
                                          </p:spTgt>
                                        </p:tgtEl>
                                      </p:cBhvr>
                                    </p:animEffect>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2000"/>
                                        <p:tgtEl>
                                          <p:spTgt spid="8"/>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96691" y="4880416"/>
            <a:ext cx="7992889" cy="1512168"/>
          </a:xfrm>
        </p:spPr>
        <p:txBody>
          <a:bodyPr/>
          <a:lstStyle/>
          <a:p>
            <a:r>
              <a:rPr lang="ja-JP" altLang="ja-JP" sz="2000" dirty="0" smtClean="0"/>
              <a:t>中</a:t>
            </a:r>
            <a:r>
              <a:rPr lang="ja-JP" altLang="ja-JP" sz="2000" dirty="0"/>
              <a:t>高年男性と若い女性の会食が、特別の事情が窺がえない限り否定的に観られる以上、Ｂ会員が自分だけは別と思っていても何の意味も持たないでしょう。セクハラの問題はその状況を第三者的観点から、厳しめの社会常識で判断するより他ないと思います。</a:t>
            </a:r>
          </a:p>
          <a:p>
            <a:endParaRPr lang="ja-JP" altLang="en-US" sz="2000" dirty="0"/>
          </a:p>
          <a:p>
            <a:endParaRPr kumimoji="1" lang="ja-JP" altLang="en-US" dirty="0"/>
          </a:p>
        </p:txBody>
      </p:sp>
      <p:sp>
        <p:nvSpPr>
          <p:cNvPr id="3" name="タイトル 2"/>
          <p:cNvSpPr>
            <a:spLocks noGrp="1"/>
          </p:cNvSpPr>
          <p:nvPr>
            <p:ph type="title"/>
          </p:nvPr>
        </p:nvSpPr>
        <p:spPr>
          <a:xfrm>
            <a:off x="251520" y="-35386"/>
            <a:ext cx="5472608" cy="1066800"/>
          </a:xfrm>
        </p:spPr>
        <p:txBody>
          <a:bodyPr>
            <a:normAutofit fontScale="90000"/>
          </a:bodyPr>
          <a:lstStyle/>
          <a:p>
            <a:r>
              <a:rPr lang="ja-JP" altLang="ja-JP" dirty="0" smtClean="0">
                <a:solidFill>
                  <a:srgbClr val="00B0F0"/>
                </a:solidFill>
              </a:rPr>
              <a:t>【</a:t>
            </a:r>
            <a:r>
              <a:rPr lang="ja-JP" altLang="en-US" dirty="0" smtClean="0">
                <a:solidFill>
                  <a:srgbClr val="00B0F0"/>
                </a:solidFill>
              </a:rPr>
              <a:t>セクハラ</a:t>
            </a:r>
            <a:r>
              <a:rPr lang="ja-JP" altLang="ja-JP" dirty="0" smtClean="0">
                <a:solidFill>
                  <a:srgbClr val="00B0F0"/>
                </a:solidFill>
              </a:rPr>
              <a:t>】</a:t>
            </a:r>
            <a:r>
              <a:rPr lang="ja-JP" altLang="en-US" dirty="0" smtClean="0">
                <a:solidFill>
                  <a:srgbClr val="00B0F0"/>
                </a:solidFill>
              </a:rPr>
              <a:t>解説　</a:t>
            </a:r>
            <a:r>
              <a:rPr lang="en-US" altLang="ja-JP" dirty="0" smtClean="0">
                <a:solidFill>
                  <a:srgbClr val="00B0F0"/>
                </a:solidFill>
              </a:rPr>
              <a:t>1-1-3</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82969" y="980728"/>
            <a:ext cx="8280920" cy="1323439"/>
          </a:xfrm>
          <a:prstGeom prst="rect">
            <a:avLst/>
          </a:prstGeom>
          <a:noFill/>
        </p:spPr>
        <p:txBody>
          <a:bodyPr wrap="square" rtlCol="0">
            <a:spAutoFit/>
          </a:bodyPr>
          <a:lstStyle/>
          <a:p>
            <a:r>
              <a:rPr lang="ja-JP" altLang="ja-JP" sz="2000" dirty="0">
                <a:solidFill>
                  <a:srgbClr val="FF0000"/>
                </a:solidFill>
              </a:rPr>
              <a:t>「相手方の意に反する」</a:t>
            </a:r>
            <a:r>
              <a:rPr lang="ja-JP" altLang="ja-JP" sz="2000" dirty="0"/>
              <a:t>という基準は、相手方の主観的な感覚によるものであり、反面、加害者側の主観的意図（例えば「善意」とか「親愛の情」であるとか）はほとんどセクハラの肯否の判断に当って考慮されないことを意味します。</a:t>
            </a:r>
          </a:p>
        </p:txBody>
      </p:sp>
      <p:sp>
        <p:nvSpPr>
          <p:cNvPr id="6" name="テキスト ボックス 5"/>
          <p:cNvSpPr txBox="1"/>
          <p:nvPr/>
        </p:nvSpPr>
        <p:spPr>
          <a:xfrm>
            <a:off x="382969" y="2315607"/>
            <a:ext cx="8136903" cy="2554545"/>
          </a:xfrm>
          <a:prstGeom prst="rect">
            <a:avLst/>
          </a:prstGeom>
          <a:noFill/>
        </p:spPr>
        <p:txBody>
          <a:bodyPr wrap="square" rtlCol="0">
            <a:spAutoFit/>
          </a:bodyPr>
          <a:lstStyle/>
          <a:p>
            <a:r>
              <a:rPr lang="ja-JP" altLang="ja-JP" sz="2000" dirty="0"/>
              <a:t>中高年の男性と若い女性が２人だけで食事をすることに対する社会的評価は、特別の事情（ｅｘ親子）が無い限り、概ね肯定的なものではないと考えるべきでしょう。もし何らかの事情でＢ会員とＡさんの２人だけの食事が吹聴されたとき、Ｂ会員の立場は決して良いものとはならないと思われます。例えＡさんが弁護しても同じでしょう（むしろ、すればする程悪化するかもしれません）。何故その様な結果となるのか、それは２人の会食の評価は最終的には第三者が行うであろうからです。</a:t>
            </a:r>
          </a:p>
        </p:txBody>
      </p:sp>
    </p:spTree>
    <p:extLst>
      <p:ext uri="{BB962C8B-B14F-4D97-AF65-F5344CB8AC3E}">
        <p14:creationId xmlns:p14="http://schemas.microsoft.com/office/powerpoint/2010/main" val="416567049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7" y="2348881"/>
            <a:ext cx="8532947" cy="4248472"/>
          </a:xfrm>
        </p:spPr>
        <p:txBody>
          <a:bodyPr/>
          <a:lstStyle/>
          <a:p>
            <a:r>
              <a:rPr lang="ja-JP" altLang="ja-JP" dirty="0"/>
              <a:t>　</a:t>
            </a:r>
            <a:r>
              <a:rPr lang="ja-JP" altLang="ja-JP" sz="2000" dirty="0" smtClean="0"/>
              <a:t>セクハラ</a:t>
            </a:r>
            <a:r>
              <a:rPr lang="ja-JP" altLang="ja-JP" sz="2000" dirty="0"/>
              <a:t>が性的な問題に関するものであるのに対し、パワハラは人間の社会内での関係、特に上下関係に関する問題であることは周知のことでしょう。米山生の場合、毎月１４万円という高条件の奨学金が付与されています</a:t>
            </a:r>
            <a:r>
              <a:rPr lang="ja-JP" altLang="ja-JP" sz="2000" dirty="0" smtClean="0"/>
              <a:t>。</a:t>
            </a:r>
            <a:endParaRPr lang="ja-JP" altLang="en-US" sz="2000" dirty="0" smtClean="0"/>
          </a:p>
          <a:p>
            <a:r>
              <a:rPr lang="ja-JP" altLang="en-US" sz="2000" dirty="0"/>
              <a:t>　</a:t>
            </a:r>
            <a:r>
              <a:rPr lang="ja-JP" altLang="ja-JP" sz="2000" dirty="0" smtClean="0"/>
              <a:t>この</a:t>
            </a:r>
            <a:r>
              <a:rPr lang="ja-JP" altLang="ja-JP" sz="2000" dirty="0"/>
              <a:t>場合、奨学生である米山生は付与者であるロータリー（ロータリアン）との関係では社会的上下の関係にあり、どうしてもロータリアンに対して服従的立場に立つことを余儀なくされるものと考えておく必要があると思います。</a:t>
            </a:r>
          </a:p>
          <a:p>
            <a:r>
              <a:rPr lang="ja-JP" altLang="ja-JP" sz="2000" dirty="0"/>
              <a:t>　</a:t>
            </a:r>
            <a:r>
              <a:rPr lang="ja-JP" altLang="ja-JP" sz="2000" dirty="0" smtClean="0"/>
              <a:t>米山生</a:t>
            </a:r>
            <a:r>
              <a:rPr lang="ja-JP" altLang="ja-JP" sz="2000" dirty="0"/>
              <a:t>は原則としてロータリーの指示に従う義務がありますが、プライベートな会食の様なケースの場合には、米山生が論文作成を控えているかもしれないなどの状況を把握して提案してゆく必要があると思います。</a:t>
            </a:r>
          </a:p>
          <a:p>
            <a:endParaRPr kumimoji="1" lang="ja-JP" altLang="en-US" sz="2000" dirty="0"/>
          </a:p>
        </p:txBody>
      </p:sp>
      <p:sp>
        <p:nvSpPr>
          <p:cNvPr id="3" name="タイトル 2"/>
          <p:cNvSpPr>
            <a:spLocks noGrp="1"/>
          </p:cNvSpPr>
          <p:nvPr>
            <p:ph type="title"/>
          </p:nvPr>
        </p:nvSpPr>
        <p:spPr>
          <a:xfrm>
            <a:off x="323528" y="-5670"/>
            <a:ext cx="5616624" cy="1066800"/>
          </a:xfrm>
        </p:spPr>
        <p:txBody>
          <a:bodyPr>
            <a:normAutofit fontScale="90000"/>
          </a:bodyPr>
          <a:lstStyle/>
          <a:p>
            <a:r>
              <a:rPr lang="ja-JP" altLang="ja-JP" dirty="0" smtClean="0">
                <a:solidFill>
                  <a:srgbClr val="00B0F0"/>
                </a:solidFill>
              </a:rPr>
              <a:t>【</a:t>
            </a:r>
            <a:r>
              <a:rPr lang="ja-JP" altLang="en-US" dirty="0" smtClean="0">
                <a:solidFill>
                  <a:srgbClr val="00B0F0"/>
                </a:solidFill>
              </a:rPr>
              <a:t>パワハラ</a:t>
            </a:r>
            <a:r>
              <a:rPr lang="ja-JP" altLang="ja-JP" dirty="0" smtClean="0">
                <a:solidFill>
                  <a:srgbClr val="00B0F0"/>
                </a:solidFill>
              </a:rPr>
              <a:t>】</a:t>
            </a:r>
            <a:r>
              <a:rPr lang="ja-JP" altLang="en-US" dirty="0" smtClean="0">
                <a:solidFill>
                  <a:srgbClr val="00B0F0"/>
                </a:solidFill>
              </a:rPr>
              <a:t>解説</a:t>
            </a:r>
            <a:r>
              <a:rPr lang="ja-JP" altLang="en-US" smtClean="0">
                <a:solidFill>
                  <a:srgbClr val="00B0F0"/>
                </a:solidFill>
              </a:rPr>
              <a:t>　</a:t>
            </a:r>
            <a:r>
              <a:rPr lang="en-US" altLang="ja-JP" dirty="0" smtClean="0">
                <a:solidFill>
                  <a:srgbClr val="00B0F0"/>
                </a:solidFill>
              </a:rPr>
              <a:t>1-1-4</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23527" y="1196752"/>
            <a:ext cx="8352927" cy="830997"/>
          </a:xfrm>
          <a:prstGeom prst="rect">
            <a:avLst/>
          </a:prstGeom>
          <a:noFill/>
        </p:spPr>
        <p:txBody>
          <a:bodyPr wrap="square" rtlCol="0">
            <a:spAutoFit/>
          </a:bodyPr>
          <a:lstStyle/>
          <a:p>
            <a:r>
              <a:rPr lang="ja-JP" altLang="en-US" sz="2400" dirty="0" smtClean="0"/>
              <a:t>④</a:t>
            </a:r>
            <a:r>
              <a:rPr lang="ja-JP" altLang="ja-JP" sz="2400" dirty="0"/>
              <a:t>　米山生の場合、セクハラに加えてパワーハラスメントの問題も認識しておく必要があります。</a:t>
            </a:r>
          </a:p>
        </p:txBody>
      </p:sp>
    </p:spTree>
    <p:extLst>
      <p:ext uri="{BB962C8B-B14F-4D97-AF65-F5344CB8AC3E}">
        <p14:creationId xmlns:p14="http://schemas.microsoft.com/office/powerpoint/2010/main" val="102801759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23528" y="1268760"/>
            <a:ext cx="4579614" cy="509587"/>
          </a:xfrm>
        </p:spPr>
        <p:txBody>
          <a:bodyPr/>
          <a:lstStyle/>
          <a:p>
            <a:r>
              <a:rPr lang="ja-JP" altLang="ja-JP" sz="2400" dirty="0">
                <a:solidFill>
                  <a:srgbClr val="00B0F0"/>
                </a:solidFill>
              </a:rPr>
              <a:t>①男性同士だったらよいか。</a:t>
            </a:r>
          </a:p>
          <a:p>
            <a:endParaRPr kumimoji="1" lang="ja-JP" altLang="en-US" dirty="0"/>
          </a:p>
        </p:txBody>
      </p:sp>
      <p:sp>
        <p:nvSpPr>
          <p:cNvPr id="3" name="テキスト プレースホルダー 2"/>
          <p:cNvSpPr>
            <a:spLocks noGrp="1"/>
          </p:cNvSpPr>
          <p:nvPr>
            <p:ph type="body" sz="half" idx="15"/>
          </p:nvPr>
        </p:nvSpPr>
        <p:spPr>
          <a:xfrm>
            <a:off x="395536" y="4077072"/>
            <a:ext cx="3886200" cy="509587"/>
          </a:xfrm>
        </p:spPr>
        <p:txBody>
          <a:bodyPr/>
          <a:lstStyle/>
          <a:p>
            <a:r>
              <a:rPr lang="ja-JP" altLang="ja-JP" sz="2400" dirty="0">
                <a:solidFill>
                  <a:srgbClr val="00B0F0"/>
                </a:solidFill>
              </a:rPr>
              <a:t>②他の会員を誘えばよいか。</a:t>
            </a:r>
          </a:p>
          <a:p>
            <a:endParaRPr kumimoji="1" lang="ja-JP" altLang="en-US" dirty="0"/>
          </a:p>
        </p:txBody>
      </p:sp>
      <p:sp>
        <p:nvSpPr>
          <p:cNvPr id="4" name="コンテンツ プレースホルダー 3"/>
          <p:cNvSpPr>
            <a:spLocks noGrp="1"/>
          </p:cNvSpPr>
          <p:nvPr>
            <p:ph sz="quarter" idx="14"/>
          </p:nvPr>
        </p:nvSpPr>
        <p:spPr>
          <a:xfrm>
            <a:off x="395536" y="4725144"/>
            <a:ext cx="8208912" cy="1504600"/>
          </a:xfrm>
        </p:spPr>
        <p:txBody>
          <a:bodyPr/>
          <a:lstStyle/>
          <a:p>
            <a:endParaRPr kumimoji="1" lang="ja-JP" altLang="en-US" dirty="0"/>
          </a:p>
        </p:txBody>
      </p:sp>
      <p:sp>
        <p:nvSpPr>
          <p:cNvPr id="5" name="コンテンツ プレースホルダー 4"/>
          <p:cNvSpPr>
            <a:spLocks noGrp="1"/>
          </p:cNvSpPr>
          <p:nvPr>
            <p:ph sz="quarter" idx="13"/>
          </p:nvPr>
        </p:nvSpPr>
        <p:spPr>
          <a:xfrm>
            <a:off x="323528" y="1844824"/>
            <a:ext cx="8612062" cy="2065392"/>
          </a:xfrm>
        </p:spPr>
        <p:txBody>
          <a:bodyPr>
            <a:normAutofit/>
          </a:bodyPr>
          <a:lstStyle/>
          <a:p>
            <a:r>
              <a:rPr lang="ja-JP" altLang="en-US" dirty="0"/>
              <a:t>　</a:t>
            </a:r>
            <a:r>
              <a:rPr lang="ja-JP" altLang="ja-JP" sz="2000" dirty="0" smtClean="0"/>
              <a:t>先に</a:t>
            </a:r>
            <a:r>
              <a:rPr lang="ja-JP" altLang="ja-JP" sz="2000" dirty="0"/>
              <a:t>セクハラの問題では米山生が女性であることを前提としていましたが、男性同士であればセクハラの問題は生じないと即断することは出来ません</a:t>
            </a:r>
            <a:r>
              <a:rPr lang="ja-JP" altLang="ja-JP" sz="2000" dirty="0" smtClean="0"/>
              <a:t>。</a:t>
            </a:r>
            <a:r>
              <a:rPr lang="en-US" altLang="ja-JP" sz="2000" dirty="0" smtClean="0"/>
              <a:t>GLBT</a:t>
            </a:r>
            <a:r>
              <a:rPr lang="ja-JP" altLang="ja-JP" sz="2000" dirty="0" smtClean="0"/>
              <a:t>と</a:t>
            </a:r>
            <a:r>
              <a:rPr lang="ja-JP" altLang="ja-JP" sz="2000" dirty="0"/>
              <a:t>いう性的少数者の概念が世間でも周知される様になった現代社会においては、セクハラは単純に男女の区分だけでは解決できない状況となっていますから、米山生との対応に限らず可能な限りで問題を認識しておく必要があると思われます。</a:t>
            </a:r>
          </a:p>
          <a:p>
            <a:endParaRPr kumimoji="1" lang="ja-JP" altLang="en-US" sz="2000" dirty="0"/>
          </a:p>
        </p:txBody>
      </p:sp>
      <p:sp>
        <p:nvSpPr>
          <p:cNvPr id="6" name="タイトル 5"/>
          <p:cNvSpPr>
            <a:spLocks noGrp="1"/>
          </p:cNvSpPr>
          <p:nvPr>
            <p:ph type="title"/>
          </p:nvPr>
        </p:nvSpPr>
        <p:spPr>
          <a:xfrm>
            <a:off x="395536" y="29229"/>
            <a:ext cx="4003550" cy="1066800"/>
          </a:xfrm>
        </p:spPr>
        <p:txBody>
          <a:bodyPr>
            <a:normAutofit/>
          </a:bodyPr>
          <a:lstStyle/>
          <a:p>
            <a:r>
              <a:rPr lang="ja-JP" altLang="ja-JP" dirty="0">
                <a:solidFill>
                  <a:srgbClr val="00B0F0"/>
                </a:solidFill>
              </a:rPr>
              <a:t>（派生問題</a:t>
            </a:r>
            <a:r>
              <a:rPr lang="ja-JP" altLang="ja-JP" dirty="0" smtClean="0">
                <a:solidFill>
                  <a:srgbClr val="00B0F0"/>
                </a:solidFill>
              </a:rPr>
              <a:t>）</a:t>
            </a:r>
            <a:r>
              <a:rPr lang="en-US" altLang="ja-JP" dirty="0" smtClean="0">
                <a:solidFill>
                  <a:srgbClr val="00B0F0"/>
                </a:solidFill>
              </a:rPr>
              <a:t>1-1</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01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251520" y="1772816"/>
            <a:ext cx="8568952" cy="509587"/>
          </a:xfrm>
        </p:spPr>
        <p:txBody>
          <a:bodyPr>
            <a:normAutofit/>
          </a:bodyPr>
          <a:lstStyle/>
          <a:p>
            <a:r>
              <a:rPr lang="ja-JP" altLang="en-US" sz="2400" dirty="0" smtClean="0">
                <a:solidFill>
                  <a:srgbClr val="00B0F0"/>
                </a:solidFill>
              </a:rPr>
              <a:t>③</a:t>
            </a:r>
            <a:r>
              <a:rPr lang="ja-JP" altLang="ja-JP" sz="2400" dirty="0" smtClean="0">
                <a:solidFill>
                  <a:srgbClr val="00B0F0"/>
                </a:solidFill>
              </a:rPr>
              <a:t>料理</a:t>
            </a:r>
            <a:r>
              <a:rPr lang="ja-JP" altLang="ja-JP" sz="2400" dirty="0">
                <a:solidFill>
                  <a:srgbClr val="00B0F0"/>
                </a:solidFill>
              </a:rPr>
              <a:t>の選択について自分だけで認めることに問題は無いか。</a:t>
            </a:r>
            <a:endParaRPr lang="ja-JP" altLang="en-US" sz="2400" dirty="0">
              <a:solidFill>
                <a:srgbClr val="00B0F0"/>
              </a:solidFill>
            </a:endParaRPr>
          </a:p>
          <a:p>
            <a:endParaRPr kumimoji="1" lang="ja-JP" altLang="en-US" dirty="0"/>
          </a:p>
        </p:txBody>
      </p:sp>
      <p:sp>
        <p:nvSpPr>
          <p:cNvPr id="5" name="コンテンツ プレースホルダー 4"/>
          <p:cNvSpPr>
            <a:spLocks noGrp="1"/>
          </p:cNvSpPr>
          <p:nvPr>
            <p:ph sz="quarter" idx="13"/>
          </p:nvPr>
        </p:nvSpPr>
        <p:spPr>
          <a:xfrm>
            <a:off x="395536" y="2636912"/>
            <a:ext cx="8108006" cy="2880320"/>
          </a:xfrm>
        </p:spPr>
        <p:txBody>
          <a:bodyPr>
            <a:normAutofit/>
          </a:bodyPr>
          <a:lstStyle/>
          <a:p>
            <a:r>
              <a:rPr lang="ja-JP" altLang="ja-JP" sz="2000" dirty="0"/>
              <a:t>日本料理を選んでいる点ですが、和食文化を理解してもらい、その中でも有名料亭の料理であれば、Ａさん独りでは中々接することは難しいでしょうから良い選択であると思われます</a:t>
            </a:r>
            <a:r>
              <a:rPr lang="ja-JP" altLang="ja-JP" sz="2000" dirty="0" smtClean="0"/>
              <a:t>。</a:t>
            </a:r>
            <a:endParaRPr lang="ja-JP" altLang="en-US" sz="2000" dirty="0" smtClean="0"/>
          </a:p>
          <a:p>
            <a:endParaRPr lang="ja-JP" altLang="en-US" sz="2000" dirty="0"/>
          </a:p>
          <a:p>
            <a:r>
              <a:rPr lang="ja-JP" altLang="ja-JP" sz="2000" dirty="0"/>
              <a:t>ただ、Ｂ会員がＡさんの好みなどを全く聞かずに決めたとすれば、異文化の食事については強い拒否反応があるときもあり、一応日本料理で良いかについて確認をとった方が良いと思われます。</a:t>
            </a:r>
          </a:p>
          <a:p>
            <a:endParaRPr kumimoji="1" lang="ja-JP" altLang="en-US" sz="2000" dirty="0"/>
          </a:p>
        </p:txBody>
      </p:sp>
      <p:sp>
        <p:nvSpPr>
          <p:cNvPr id="6" name="タイトル 5"/>
          <p:cNvSpPr>
            <a:spLocks noGrp="1"/>
          </p:cNvSpPr>
          <p:nvPr>
            <p:ph type="title"/>
          </p:nvPr>
        </p:nvSpPr>
        <p:spPr/>
        <p:txBody>
          <a:bodyPr/>
          <a:lstStyle/>
          <a:p>
            <a:r>
              <a:rPr lang="ja-JP" altLang="ja-JP" dirty="0">
                <a:solidFill>
                  <a:srgbClr val="00B0F0"/>
                </a:solidFill>
              </a:rPr>
              <a:t>（派生問題</a:t>
            </a:r>
            <a:r>
              <a:rPr lang="ja-JP" altLang="ja-JP" dirty="0" smtClean="0">
                <a:solidFill>
                  <a:srgbClr val="00B0F0"/>
                </a:solidFill>
              </a:rPr>
              <a:t>）</a:t>
            </a:r>
            <a:r>
              <a:rPr lang="en-US" altLang="ja-JP" dirty="0" smtClean="0">
                <a:solidFill>
                  <a:srgbClr val="00B0F0"/>
                </a:solidFill>
              </a:rPr>
              <a:t>1-2</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4248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67544" y="1574092"/>
            <a:ext cx="8208911" cy="5095268"/>
          </a:xfrm>
        </p:spPr>
        <p:txBody>
          <a:bodyPr>
            <a:normAutofit/>
          </a:bodyPr>
          <a:lstStyle/>
          <a:p>
            <a:pPr marL="0" indent="0">
              <a:buNone/>
            </a:pPr>
            <a:r>
              <a:rPr lang="ja-JP" altLang="ja-JP" sz="2400" dirty="0"/>
              <a:t>（２）　Ｂ会員は、その後もＡさんとはクラブで定期例会やそれ以外ロータリー行事にはカウンセラーとして一緒に行動して、親しくなりました</a:t>
            </a:r>
            <a:r>
              <a:rPr lang="ja-JP" altLang="ja-JP" sz="2400" dirty="0" smtClean="0"/>
              <a:t>。</a:t>
            </a:r>
            <a:endParaRPr lang="ja-JP" altLang="en-US" sz="2400" dirty="0" smtClean="0"/>
          </a:p>
          <a:p>
            <a:pPr marL="0" indent="0">
              <a:buNone/>
            </a:pPr>
            <a:r>
              <a:rPr lang="ja-JP" altLang="ja-JP" sz="2400" dirty="0" smtClean="0"/>
              <a:t>１年</a:t>
            </a:r>
            <a:r>
              <a:rPr lang="ja-JP" altLang="ja-JP" sz="2400" dirty="0"/>
              <a:t>の半分を過ぎた頃、クラブの行事だけでは堅苦しいだろうと思い、今度は解禁になった蟹料理を日帰りで食べに行こう、米山奨学生でもそうでなくても２～３人友達も一緒に連れて行ってあげるからと伝えたところ、Ａさんは蟹料理は初めてだと言って楽しそうな話をしたので、Ｂ会員は日本海側の民宿で蟹料理を食べることになりました</a:t>
            </a:r>
            <a:r>
              <a:rPr lang="ja-JP" altLang="ja-JP" sz="2400" dirty="0" smtClean="0"/>
              <a:t>。</a:t>
            </a:r>
            <a:endParaRPr lang="ja-JP" altLang="en-US" sz="2400" dirty="0" smtClean="0"/>
          </a:p>
          <a:p>
            <a:pPr marL="0" indent="0">
              <a:buNone/>
            </a:pPr>
            <a:r>
              <a:rPr lang="ja-JP" altLang="ja-JP" sz="2400" dirty="0" smtClean="0"/>
              <a:t>Ｂ</a:t>
            </a:r>
            <a:r>
              <a:rPr lang="ja-JP" altLang="ja-JP" sz="2400" dirty="0"/>
              <a:t>会員は自分のクラブのＣ会員を誘い、Ａさんは他に３人（男性２人、女性１人、いずれも米山奨学生）の友達を連れて来て、一緒に料理を食べました。</a:t>
            </a:r>
          </a:p>
          <a:p>
            <a:endParaRPr kumimoji="1" lang="ja-JP" altLang="en-US" dirty="0"/>
          </a:p>
        </p:txBody>
      </p:sp>
      <p:sp>
        <p:nvSpPr>
          <p:cNvPr id="4" name="タイトル 3"/>
          <p:cNvSpPr>
            <a:spLocks noGrp="1"/>
          </p:cNvSpPr>
          <p:nvPr>
            <p:ph type="title"/>
          </p:nvPr>
        </p:nvSpPr>
        <p:spPr>
          <a:xfrm>
            <a:off x="323528" y="116632"/>
            <a:ext cx="8568952" cy="1008112"/>
          </a:xfrm>
        </p:spPr>
        <p:txBody>
          <a:bodyPr>
            <a:noAutofit/>
          </a:bodyPr>
          <a:lstStyle/>
          <a:p>
            <a:r>
              <a:rPr lang="ja-JP" altLang="ja-JP" sz="3600" dirty="0" smtClean="0">
                <a:solidFill>
                  <a:srgbClr val="00B0F0"/>
                </a:solidFill>
              </a:rPr>
              <a:t>１</a:t>
            </a:r>
            <a:r>
              <a:rPr lang="en-US" altLang="ja-JP" sz="3600" dirty="0" smtClean="0">
                <a:solidFill>
                  <a:srgbClr val="00B0F0"/>
                </a:solidFill>
              </a:rPr>
              <a:t> </a:t>
            </a:r>
            <a:r>
              <a:rPr lang="ja-JP" altLang="ja-JP" sz="3600" dirty="0" smtClean="0">
                <a:solidFill>
                  <a:srgbClr val="00B0F0"/>
                </a:solidFill>
              </a:rPr>
              <a:t>外国人</a:t>
            </a:r>
            <a:r>
              <a:rPr lang="ja-JP" altLang="ja-JP" sz="3600" dirty="0">
                <a:solidFill>
                  <a:srgbClr val="00B0F0"/>
                </a:solidFill>
              </a:rPr>
              <a:t>（成人）留学生の例</a:t>
            </a:r>
            <a:r>
              <a:rPr lang="ja-JP" altLang="en-US" sz="3600" dirty="0">
                <a:solidFill>
                  <a:srgbClr val="00B0F0"/>
                </a:solidFill>
              </a:rPr>
              <a:t>（</a:t>
            </a:r>
            <a:r>
              <a:rPr lang="en-US" altLang="ja-JP" sz="3600" dirty="0">
                <a:solidFill>
                  <a:srgbClr val="00B0F0"/>
                </a:solidFill>
              </a:rPr>
              <a:t>2</a:t>
            </a:r>
            <a:r>
              <a:rPr lang="ja-JP" altLang="en-US" sz="3600" dirty="0">
                <a:solidFill>
                  <a:srgbClr val="00B0F0"/>
                </a:solidFill>
              </a:rPr>
              <a:t>）</a:t>
            </a:r>
          </a:p>
        </p:txBody>
      </p:sp>
      <p:pic>
        <p:nvPicPr>
          <p:cNvPr id="5"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7441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395536" y="1556792"/>
            <a:ext cx="8352928" cy="864096"/>
          </a:xfrm>
        </p:spPr>
        <p:txBody>
          <a:bodyPr>
            <a:noAutofit/>
          </a:bodyPr>
          <a:lstStyle/>
          <a:p>
            <a:r>
              <a:rPr lang="en-US" altLang="ja-JP" sz="2000" dirty="0">
                <a:solidFill>
                  <a:srgbClr val="00B0F0"/>
                </a:solidFill>
              </a:rPr>
              <a:t>(</a:t>
            </a:r>
            <a:r>
              <a:rPr lang="en-US" altLang="ja-JP" sz="2400" dirty="0">
                <a:solidFill>
                  <a:srgbClr val="00B0F0"/>
                </a:solidFill>
              </a:rPr>
              <a:t>1)</a:t>
            </a:r>
            <a:r>
              <a:rPr lang="ja-JP" altLang="ja-JP" sz="2400" dirty="0">
                <a:solidFill>
                  <a:srgbClr val="00B0F0"/>
                </a:solidFill>
              </a:rPr>
              <a:t>　他のクラブの米山奨学生も連れて小旅行をする場合に予めしておくこと。</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717611" y="2852936"/>
            <a:ext cx="7346776" cy="2664296"/>
          </a:xfrm>
        </p:spPr>
        <p:txBody>
          <a:bodyPr>
            <a:normAutofit/>
          </a:bodyPr>
          <a:lstStyle/>
          <a:p>
            <a:pPr marL="0" indent="0">
              <a:buNone/>
            </a:pPr>
            <a:r>
              <a:rPr lang="ja-JP" altLang="ja-JP" sz="2400" dirty="0"/>
              <a:t>①他のクラブへの通知・連絡方法の</a:t>
            </a:r>
            <a:r>
              <a:rPr lang="ja-JP" altLang="ja-JP" sz="2400" dirty="0" smtClean="0"/>
              <a:t>確認</a:t>
            </a:r>
            <a:endParaRPr lang="ja-JP" altLang="en-US" sz="2400" dirty="0" smtClean="0"/>
          </a:p>
          <a:p>
            <a:pPr marL="0" indent="0">
              <a:buNone/>
            </a:pPr>
            <a:endParaRPr lang="ja-JP" altLang="ja-JP" sz="2400" dirty="0"/>
          </a:p>
          <a:p>
            <a:pPr marL="0" indent="0">
              <a:buNone/>
            </a:pPr>
            <a:r>
              <a:rPr lang="ja-JP" altLang="ja-JP" sz="2400" dirty="0" smtClean="0"/>
              <a:t>②</a:t>
            </a:r>
            <a:r>
              <a:rPr lang="ja-JP" altLang="ja-JP" sz="2400" dirty="0"/>
              <a:t>損害保険等の</a:t>
            </a:r>
            <a:r>
              <a:rPr lang="ja-JP" altLang="ja-JP" sz="2400" dirty="0" smtClean="0"/>
              <a:t>要否</a:t>
            </a:r>
            <a:endParaRPr lang="ja-JP" altLang="en-US" sz="2400" dirty="0" smtClean="0"/>
          </a:p>
          <a:p>
            <a:pPr marL="0" indent="0">
              <a:buNone/>
            </a:pPr>
            <a:endParaRPr lang="ja-JP" altLang="ja-JP" sz="2400" dirty="0"/>
          </a:p>
          <a:p>
            <a:pPr marL="0" indent="0">
              <a:buNone/>
            </a:pPr>
            <a:r>
              <a:rPr lang="ja-JP" altLang="ja-JP" sz="2400" dirty="0" smtClean="0"/>
              <a:t>③</a:t>
            </a:r>
            <a:r>
              <a:rPr lang="ja-JP" altLang="ja-JP" sz="2400" dirty="0"/>
              <a:t>奨学生の研究生活への配慮</a:t>
            </a:r>
          </a:p>
          <a:p>
            <a:endParaRPr kumimoji="1" lang="ja-JP" altLang="en-US" dirty="0"/>
          </a:p>
        </p:txBody>
      </p:sp>
      <p:sp>
        <p:nvSpPr>
          <p:cNvPr id="4" name="タイトル 3"/>
          <p:cNvSpPr>
            <a:spLocks noGrp="1"/>
          </p:cNvSpPr>
          <p:nvPr>
            <p:ph type="title"/>
          </p:nvPr>
        </p:nvSpPr>
        <p:spPr/>
        <p:txBody>
          <a:bodyPr/>
          <a:lstStyle/>
          <a:p>
            <a:r>
              <a:rPr lang="ja-JP" altLang="ja-JP" sz="4400" dirty="0">
                <a:solidFill>
                  <a:srgbClr val="00B0F0"/>
                </a:solidFill>
              </a:rPr>
              <a:t>【問題点】</a:t>
            </a:r>
            <a:endParaRPr kumimoji="1" lang="ja-JP" altLang="en-US"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8558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23528" y="1412776"/>
            <a:ext cx="6696744" cy="509587"/>
          </a:xfrm>
        </p:spPr>
        <p:txBody>
          <a:bodyPr>
            <a:normAutofit/>
          </a:bodyPr>
          <a:lstStyle/>
          <a:p>
            <a:r>
              <a:rPr lang="ja-JP" altLang="ja-JP" sz="2400" dirty="0"/>
              <a:t>①他のクラブへの通知・連絡方法の確認</a:t>
            </a:r>
          </a:p>
          <a:p>
            <a:endParaRPr kumimoji="1" lang="ja-JP" altLang="en-US" sz="2400" dirty="0"/>
          </a:p>
        </p:txBody>
      </p:sp>
      <p:sp>
        <p:nvSpPr>
          <p:cNvPr id="5" name="コンテンツ プレースホルダー 4"/>
          <p:cNvSpPr>
            <a:spLocks noGrp="1"/>
          </p:cNvSpPr>
          <p:nvPr>
            <p:ph sz="quarter" idx="13"/>
          </p:nvPr>
        </p:nvSpPr>
        <p:spPr>
          <a:xfrm>
            <a:off x="287523" y="3140968"/>
            <a:ext cx="8424936" cy="3312368"/>
          </a:xfrm>
        </p:spPr>
        <p:txBody>
          <a:bodyPr>
            <a:normAutofit/>
          </a:bodyPr>
          <a:lstStyle/>
          <a:p>
            <a:r>
              <a:rPr lang="ja-JP" altLang="ja-JP" dirty="0"/>
              <a:t>　</a:t>
            </a:r>
            <a:r>
              <a:rPr lang="ja-JP" altLang="ja-JP" sz="2000" dirty="0" smtClean="0"/>
              <a:t>米山生</a:t>
            </a:r>
            <a:r>
              <a:rPr lang="ja-JP" altLang="ja-JP" sz="2000" dirty="0"/>
              <a:t>についてはいずれかのクラブが世話クラブとなり、監督責任を負っていますから、世話クラブに了解を取るか、少なくとも事前に連絡をしておくことが望ましいと思われます。</a:t>
            </a:r>
          </a:p>
          <a:p>
            <a:r>
              <a:rPr lang="ja-JP" altLang="ja-JP" sz="2000" dirty="0"/>
              <a:t>　</a:t>
            </a:r>
            <a:r>
              <a:rPr lang="ja-JP" altLang="ja-JP" sz="2000" dirty="0" smtClean="0"/>
              <a:t>神経質</a:t>
            </a:r>
            <a:r>
              <a:rPr lang="ja-JP" altLang="ja-JP" sz="2000" dirty="0"/>
              <a:t>に考えるのであれば、このケースの場合男女の米山生が参加しますから、その点も事前連絡しておくことが必要であるかもしれません。</a:t>
            </a:r>
          </a:p>
          <a:p>
            <a:r>
              <a:rPr lang="ja-JP" altLang="ja-JP" sz="2000" dirty="0"/>
              <a:t>また、このケースでは早朝に出発して夜に帰ってくることが想定され、特に他クラブの米山生に関しては緊急時の連絡体制もとっておく必要があると思われます。</a:t>
            </a:r>
          </a:p>
          <a:p>
            <a:endParaRPr kumimoji="1" lang="ja-JP" altLang="en-US" dirty="0"/>
          </a:p>
        </p:txBody>
      </p:sp>
      <p:sp>
        <p:nvSpPr>
          <p:cNvPr id="6" name="タイトル 5"/>
          <p:cNvSpPr>
            <a:spLocks noGrp="1"/>
          </p:cNvSpPr>
          <p:nvPr>
            <p:ph type="title"/>
          </p:nvPr>
        </p:nvSpPr>
        <p:spPr>
          <a:xfrm>
            <a:off x="323528" y="0"/>
            <a:ext cx="7680960" cy="1066800"/>
          </a:xfrm>
        </p:spPr>
        <p:txBody>
          <a:bodyPr/>
          <a:lstStyle/>
          <a:p>
            <a:r>
              <a:rPr lang="ja-JP" altLang="ja-JP" dirty="0">
                <a:solidFill>
                  <a:srgbClr val="00B0F0"/>
                </a:solidFill>
              </a:rPr>
              <a:t>【問題点</a:t>
            </a:r>
            <a:r>
              <a:rPr lang="ja-JP" altLang="ja-JP" dirty="0" smtClean="0">
                <a:solidFill>
                  <a:srgbClr val="00B0F0"/>
                </a:solidFill>
              </a:rPr>
              <a:t>】</a:t>
            </a:r>
            <a:r>
              <a:rPr lang="ja-JP" altLang="en-US" dirty="0" smtClean="0">
                <a:solidFill>
                  <a:srgbClr val="00B0F0"/>
                </a:solidFill>
              </a:rPr>
              <a:t>解説　</a:t>
            </a:r>
            <a:r>
              <a:rPr lang="en-US" altLang="ja-JP" dirty="0" smtClean="0">
                <a:solidFill>
                  <a:srgbClr val="00B0F0"/>
                </a:solidFill>
              </a:rPr>
              <a:t>1-2-1</a:t>
            </a:r>
            <a:endParaRPr kumimoji="1" lang="ja-JP" altLang="en-US" dirty="0"/>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95536" y="2060848"/>
            <a:ext cx="8208911" cy="707886"/>
          </a:xfrm>
          <a:prstGeom prst="rect">
            <a:avLst/>
          </a:prstGeom>
          <a:noFill/>
        </p:spPr>
        <p:txBody>
          <a:bodyPr wrap="square" rtlCol="0">
            <a:spAutoFit/>
          </a:bodyPr>
          <a:lstStyle/>
          <a:p>
            <a:r>
              <a:rPr lang="ja-JP" altLang="ja-JP" sz="2000" dirty="0"/>
              <a:t>①　ここでは、第１に他のクラブの米山生を招待している点が（１）と異なります。</a:t>
            </a:r>
          </a:p>
        </p:txBody>
      </p:sp>
    </p:spTree>
    <p:extLst>
      <p:ext uri="{BB962C8B-B14F-4D97-AF65-F5344CB8AC3E}">
        <p14:creationId xmlns:p14="http://schemas.microsoft.com/office/powerpoint/2010/main" val="2484522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p:txBody>
          <a:bodyPr/>
          <a:lstStyle/>
          <a:p>
            <a:r>
              <a:rPr lang="ja-JP" altLang="ja-JP" sz="2400" dirty="0"/>
              <a:t>②損害保険等の要否</a:t>
            </a:r>
          </a:p>
          <a:p>
            <a:endParaRPr kumimoji="1" lang="ja-JP" altLang="en-US" dirty="0"/>
          </a:p>
        </p:txBody>
      </p:sp>
      <p:sp>
        <p:nvSpPr>
          <p:cNvPr id="5" name="コンテンツ プレースホルダー 4"/>
          <p:cNvSpPr>
            <a:spLocks noGrp="1"/>
          </p:cNvSpPr>
          <p:nvPr>
            <p:ph sz="quarter" idx="13"/>
          </p:nvPr>
        </p:nvSpPr>
        <p:spPr>
          <a:xfrm>
            <a:off x="467544" y="3068960"/>
            <a:ext cx="8108006" cy="2736304"/>
          </a:xfrm>
        </p:spPr>
        <p:txBody>
          <a:bodyPr>
            <a:normAutofit/>
          </a:bodyPr>
          <a:lstStyle/>
          <a:p>
            <a:r>
              <a:rPr lang="ja-JP" altLang="ja-JP" dirty="0"/>
              <a:t>　</a:t>
            </a:r>
            <a:r>
              <a:rPr lang="ja-JP" altLang="ja-JP" sz="2000" dirty="0" smtClean="0"/>
              <a:t>何ら</a:t>
            </a:r>
            <a:r>
              <a:rPr lang="ja-JP" altLang="ja-JP" sz="2000" dirty="0"/>
              <a:t>かの損害保険をかけておく必要があるか否かについても確認しておくのが望ましいと思われます。</a:t>
            </a:r>
          </a:p>
          <a:p>
            <a:r>
              <a:rPr lang="ja-JP" altLang="ja-JP" sz="2000" dirty="0"/>
              <a:t>　Ｂ会員の企画はクラブが関与するものか否かは不明ですが、いずれであったとしても米山生に何らかの事故が発生した場合、最終的にはクラブに何らかの責任が発生する可能性がありますから、クラブも企画を知っておくのが望ましいと思われます。</a:t>
            </a:r>
          </a:p>
          <a:p>
            <a:endParaRPr lang="ja-JP" altLang="en-US" sz="2000" dirty="0"/>
          </a:p>
          <a:p>
            <a:endParaRPr kumimoji="1" lang="ja-JP" altLang="en-US" dirty="0"/>
          </a:p>
        </p:txBody>
      </p:sp>
      <p:sp>
        <p:nvSpPr>
          <p:cNvPr id="6" name="タイトル 5"/>
          <p:cNvSpPr>
            <a:spLocks noGrp="1"/>
          </p:cNvSpPr>
          <p:nvPr>
            <p:ph type="title"/>
          </p:nvPr>
        </p:nvSpPr>
        <p:spPr/>
        <p:txBody>
          <a:bodyPr/>
          <a:lstStyle/>
          <a:p>
            <a:r>
              <a:rPr lang="ja-JP" altLang="ja-JP" dirty="0">
                <a:solidFill>
                  <a:srgbClr val="00B0F0"/>
                </a:solidFill>
              </a:rPr>
              <a:t>【問題点】</a:t>
            </a:r>
            <a:r>
              <a:rPr lang="ja-JP" altLang="en-US" dirty="0">
                <a:solidFill>
                  <a:srgbClr val="00B0F0"/>
                </a:solidFill>
              </a:rPr>
              <a:t>解説　</a:t>
            </a:r>
            <a:r>
              <a:rPr lang="en-US" altLang="ja-JP" dirty="0" smtClean="0">
                <a:solidFill>
                  <a:srgbClr val="00B0F0"/>
                </a:solidFill>
              </a:rPr>
              <a:t>1-2-2</a:t>
            </a:r>
            <a:endParaRPr kumimoji="1" lang="ja-JP" altLang="en-US" dirty="0"/>
          </a:p>
        </p:txBody>
      </p:sp>
      <p:sp>
        <p:nvSpPr>
          <p:cNvPr id="7" name="テキスト ボックス 6"/>
          <p:cNvSpPr txBox="1"/>
          <p:nvPr/>
        </p:nvSpPr>
        <p:spPr>
          <a:xfrm>
            <a:off x="467544" y="2060848"/>
            <a:ext cx="8208912" cy="707886"/>
          </a:xfrm>
          <a:prstGeom prst="rect">
            <a:avLst/>
          </a:prstGeom>
          <a:noFill/>
        </p:spPr>
        <p:txBody>
          <a:bodyPr wrap="square" rtlCol="0">
            <a:spAutoFit/>
          </a:bodyPr>
          <a:lstStyle/>
          <a:p>
            <a:r>
              <a:rPr lang="ja-JP" altLang="ja-JP" sz="2000" dirty="0"/>
              <a:t>②　このケースの小旅行は旅程も長くなると思われ、又、食事をしますから、交通事故や食中毒などの事故が発生する事も考えられます。</a:t>
            </a:r>
          </a:p>
        </p:txBody>
      </p:sp>
      <p:pic>
        <p:nvPicPr>
          <p:cNvPr id="8"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2314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23528" y="1988840"/>
            <a:ext cx="4680520" cy="509587"/>
          </a:xfrm>
        </p:spPr>
        <p:txBody>
          <a:bodyPr/>
          <a:lstStyle/>
          <a:p>
            <a:r>
              <a:rPr lang="ja-JP" altLang="ja-JP" sz="2400" dirty="0"/>
              <a:t>③奨学生の研究生活への配慮</a:t>
            </a:r>
          </a:p>
          <a:p>
            <a:endParaRPr kumimoji="1" lang="ja-JP" altLang="en-US" dirty="0"/>
          </a:p>
        </p:txBody>
      </p:sp>
      <p:sp>
        <p:nvSpPr>
          <p:cNvPr id="5" name="コンテンツ プレースホルダー 4"/>
          <p:cNvSpPr>
            <a:spLocks noGrp="1"/>
          </p:cNvSpPr>
          <p:nvPr>
            <p:ph sz="quarter" idx="13"/>
          </p:nvPr>
        </p:nvSpPr>
        <p:spPr>
          <a:xfrm>
            <a:off x="323527" y="2852936"/>
            <a:ext cx="8352928" cy="2448272"/>
          </a:xfrm>
        </p:spPr>
        <p:txBody>
          <a:bodyPr>
            <a:noAutofit/>
          </a:bodyPr>
          <a:lstStyle/>
          <a:p>
            <a:r>
              <a:rPr lang="ja-JP" altLang="ja-JP" sz="2000" dirty="0"/>
              <a:t>③　この企画は１１月以降の事と思われますから、既に米山生も論文作成に多忙な時期である可能性が高いと思われます。</a:t>
            </a:r>
          </a:p>
          <a:p>
            <a:r>
              <a:rPr lang="ja-JP" altLang="ja-JP" sz="2000" dirty="0"/>
              <a:t>　</a:t>
            </a:r>
            <a:r>
              <a:rPr lang="ja-JP" altLang="ja-JP" sz="2000" dirty="0" smtClean="0"/>
              <a:t>人</a:t>
            </a:r>
            <a:r>
              <a:rPr lang="ja-JP" altLang="ja-JP" sz="2000" dirty="0"/>
              <a:t>は様々であり、論文作成に集中していたい米山生の場合であれば丸一日を費やす小旅行は迷惑なことかもしれません。滅多に経験出来ない企画であるからこそ、米山生の都合も大事にしてあげるのが望ましいと思われます。</a:t>
            </a:r>
            <a:endParaRPr kumimoji="1" lang="ja-JP" altLang="en-US" sz="2000" dirty="0"/>
          </a:p>
        </p:txBody>
      </p:sp>
      <p:sp>
        <p:nvSpPr>
          <p:cNvPr id="6" name="タイトル 5"/>
          <p:cNvSpPr>
            <a:spLocks noGrp="1"/>
          </p:cNvSpPr>
          <p:nvPr>
            <p:ph type="title"/>
          </p:nvPr>
        </p:nvSpPr>
        <p:spPr>
          <a:xfrm>
            <a:off x="383427" y="392364"/>
            <a:ext cx="5988773" cy="1066800"/>
          </a:xfrm>
        </p:spPr>
        <p:txBody>
          <a:bodyPr/>
          <a:lstStyle/>
          <a:p>
            <a:r>
              <a:rPr lang="ja-JP" altLang="ja-JP" dirty="0">
                <a:solidFill>
                  <a:srgbClr val="00B0F0"/>
                </a:solidFill>
              </a:rPr>
              <a:t>【問題点】</a:t>
            </a:r>
            <a:r>
              <a:rPr lang="ja-JP" altLang="en-US" dirty="0" smtClean="0">
                <a:solidFill>
                  <a:srgbClr val="00B0F0"/>
                </a:solidFill>
              </a:rPr>
              <a:t>解説　</a:t>
            </a:r>
            <a:r>
              <a:rPr lang="en-US" altLang="ja-JP" dirty="0" smtClean="0">
                <a:solidFill>
                  <a:srgbClr val="00B0F0"/>
                </a:solidFill>
              </a:rPr>
              <a:t>2-3</a:t>
            </a:r>
            <a:endParaRPr kumimoji="1" lang="ja-JP" altLang="en-US" dirty="0"/>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251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67544" y="1412776"/>
            <a:ext cx="8280920" cy="5112568"/>
          </a:xfrm>
        </p:spPr>
        <p:txBody>
          <a:bodyPr>
            <a:normAutofit/>
          </a:bodyPr>
          <a:lstStyle/>
          <a:p>
            <a:pPr marL="0" indent="0">
              <a:buNone/>
            </a:pPr>
            <a:r>
              <a:rPr lang="ja-JP" altLang="ja-JP" sz="2400" dirty="0"/>
              <a:t>（３）　Ａさんの奨学金付与期間もあと１ヶ月となり、甲クラブはＡさんの送別会を前と同じ料亭で行うこととなりました</a:t>
            </a:r>
            <a:r>
              <a:rPr lang="ja-JP" altLang="ja-JP" sz="2400" dirty="0" smtClean="0"/>
              <a:t>。</a:t>
            </a:r>
          </a:p>
          <a:p>
            <a:pPr marL="0" indent="0">
              <a:buNone/>
            </a:pPr>
            <a:r>
              <a:rPr lang="ja-JP" altLang="ja-JP" sz="2000" dirty="0" smtClean="0"/>
              <a:t>挨拶も終わり、食事が始まり、お酒も進みました。</a:t>
            </a:r>
            <a:endParaRPr lang="ja-JP" altLang="en-US" sz="2000" dirty="0" smtClean="0"/>
          </a:p>
          <a:p>
            <a:pPr marL="0" indent="0">
              <a:buNone/>
            </a:pPr>
            <a:r>
              <a:rPr lang="ja-JP" altLang="ja-JP" sz="2000" dirty="0" smtClean="0"/>
              <a:t>甲クラブのＤ幹事はＡさんにＡさんの隣に居たＥ会長にお酌をするよう言いました。</a:t>
            </a:r>
            <a:endParaRPr lang="ja-JP" altLang="en-US" sz="2000" dirty="0" smtClean="0"/>
          </a:p>
          <a:p>
            <a:pPr marL="0" indent="0">
              <a:buNone/>
            </a:pPr>
            <a:r>
              <a:rPr lang="ja-JP" altLang="ja-JP" sz="2000" dirty="0" smtClean="0"/>
              <a:t>Ａさんは気が付かず、申し訳ありませんと言ってＥ会長が差し出したコップにビールをつぎました。</a:t>
            </a:r>
            <a:endParaRPr lang="ja-JP" altLang="en-US" sz="2000" dirty="0" smtClean="0"/>
          </a:p>
          <a:p>
            <a:pPr marL="0" indent="0">
              <a:buNone/>
            </a:pPr>
            <a:endParaRPr lang="ja-JP" altLang="en-US" sz="2000" dirty="0" smtClean="0"/>
          </a:p>
          <a:p>
            <a:pPr marL="0" indent="0">
              <a:buNone/>
            </a:pPr>
            <a:r>
              <a:rPr lang="ja-JP" altLang="ja-JP" sz="2000" dirty="0" smtClean="0"/>
              <a:t>食事も終わり、記念写真をとることになりました。Ｅ会長は少しお酒が廻ってご機嫌になり、Ａさんに「Ａちゃんは可愛いねえ。わしの膝に乗るか？」などと言って、Ａさんを困らせていました。</a:t>
            </a:r>
          </a:p>
          <a:p>
            <a:endParaRPr kumimoji="1" lang="ja-JP" altLang="en-US" dirty="0"/>
          </a:p>
        </p:txBody>
      </p:sp>
      <p:sp>
        <p:nvSpPr>
          <p:cNvPr id="2" name="タイトル 1"/>
          <p:cNvSpPr>
            <a:spLocks noGrp="1"/>
          </p:cNvSpPr>
          <p:nvPr>
            <p:ph type="title"/>
          </p:nvPr>
        </p:nvSpPr>
        <p:spPr>
          <a:xfrm>
            <a:off x="395536" y="548680"/>
            <a:ext cx="8496944" cy="724942"/>
          </a:xfrm>
        </p:spPr>
        <p:txBody>
          <a:bodyPr>
            <a:noAutofit/>
          </a:bodyPr>
          <a:lstStyle/>
          <a:p>
            <a:r>
              <a:rPr lang="ja-JP" altLang="ja-JP" sz="3600" dirty="0" smtClean="0">
                <a:solidFill>
                  <a:srgbClr val="00B0F0"/>
                </a:solidFill>
              </a:rPr>
              <a:t>１</a:t>
            </a:r>
            <a:r>
              <a:rPr lang="ja-JP" altLang="en-US" sz="3600" dirty="0">
                <a:solidFill>
                  <a:srgbClr val="00B0F0"/>
                </a:solidFill>
              </a:rPr>
              <a:t> </a:t>
            </a:r>
            <a:r>
              <a:rPr lang="ja-JP" altLang="ja-JP" sz="3600" dirty="0" smtClean="0">
                <a:solidFill>
                  <a:srgbClr val="00B0F0"/>
                </a:solidFill>
              </a:rPr>
              <a:t>外国人</a:t>
            </a:r>
            <a:r>
              <a:rPr lang="ja-JP" altLang="ja-JP" sz="3600" dirty="0">
                <a:solidFill>
                  <a:srgbClr val="00B0F0"/>
                </a:solidFill>
              </a:rPr>
              <a:t>（成人）留学生の例</a:t>
            </a:r>
            <a:r>
              <a:rPr lang="ja-JP" altLang="en-US" sz="3600" dirty="0">
                <a:solidFill>
                  <a:srgbClr val="00B0F0"/>
                </a:solidFill>
              </a:rPr>
              <a:t>（</a:t>
            </a:r>
            <a:r>
              <a:rPr lang="en-US" altLang="ja-JP" sz="3600" dirty="0">
                <a:solidFill>
                  <a:srgbClr val="00B0F0"/>
                </a:solidFill>
              </a:rPr>
              <a:t>3</a:t>
            </a:r>
            <a:r>
              <a:rPr lang="ja-JP" altLang="en-US" sz="3600" dirty="0">
                <a:solidFill>
                  <a:srgbClr val="00B0F0"/>
                </a:solidFill>
              </a:rPr>
              <a:t>）</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61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危機管理</a:t>
            </a:r>
            <a:r>
              <a:rPr kumimoji="0" lang="ja-JP" altLang="en-US" sz="4400" b="1" dirty="0" smtClean="0">
                <a:gradFill>
                  <a:gsLst>
                    <a:gs pos="0">
                      <a:schemeClr val="tx1">
                        <a:alpha val="92000"/>
                      </a:schemeClr>
                    </a:gs>
                    <a:gs pos="45000">
                      <a:schemeClr val="tx1">
                        <a:alpha val="51000"/>
                      </a:schemeClr>
                    </a:gs>
                    <a:gs pos="100000">
                      <a:schemeClr val="tx1"/>
                    </a:gs>
                  </a:gsLst>
                  <a:lin ang="3600000" scaled="0"/>
                </a:gradFill>
              </a:rPr>
              <a:t>マニュアル</a:t>
            </a:r>
            <a:r>
              <a:rPr kumimoji="0" lang="ja-JP" altLang="en-US" sz="4400" b="1" dirty="0">
                <a:gradFill>
                  <a:gsLst>
                    <a:gs pos="0">
                      <a:schemeClr val="tx1">
                        <a:alpha val="92000"/>
                      </a:schemeClr>
                    </a:gs>
                    <a:gs pos="45000">
                      <a:schemeClr val="tx1">
                        <a:alpha val="51000"/>
                      </a:schemeClr>
                    </a:gs>
                    <a:gs pos="100000">
                      <a:schemeClr val="tx1"/>
                    </a:gs>
                  </a:gsLst>
                  <a:lin ang="3600000" scaled="0"/>
                </a:gradFill>
              </a:rPr>
              <a:t>の趣旨</a:t>
            </a:r>
            <a:endParaRPr kumimoji="1" lang="ja-JP" altLang="en-US" sz="4400" dirty="0"/>
          </a:p>
        </p:txBody>
      </p:sp>
      <p:sp>
        <p:nvSpPr>
          <p:cNvPr id="3" name="テキスト プレースホルダー 2"/>
          <p:cNvSpPr>
            <a:spLocks noGrp="1"/>
          </p:cNvSpPr>
          <p:nvPr>
            <p:ph type="body" sz="half" idx="2"/>
          </p:nvPr>
        </p:nvSpPr>
        <p:spPr>
          <a:xfrm>
            <a:off x="323528" y="1772816"/>
            <a:ext cx="5011662" cy="3528392"/>
          </a:xfrm>
        </p:spPr>
        <p:txBody>
          <a:bodyPr/>
          <a:lstStyle/>
          <a:p>
            <a:r>
              <a:rPr lang="ja-JP" altLang="ja-JP" sz="2000" b="1" dirty="0" smtClean="0"/>
              <a:t>２６８０</a:t>
            </a:r>
            <a:r>
              <a:rPr lang="ja-JP" altLang="ja-JP" sz="2000" b="1" dirty="0"/>
              <a:t>地区危機管理規定</a:t>
            </a:r>
            <a:r>
              <a:rPr lang="ja-JP" altLang="en-US" sz="2000" b="1" dirty="0"/>
              <a:t>　</a:t>
            </a:r>
            <a:r>
              <a:rPr lang="ja-JP" altLang="ja-JP" sz="2000" b="1" dirty="0"/>
              <a:t>第６条１項</a:t>
            </a:r>
            <a:r>
              <a:rPr lang="en-US" altLang="ja-JP" sz="2000" b="1" dirty="0"/>
              <a:t>(4)</a:t>
            </a:r>
            <a:r>
              <a:rPr lang="ja-JP" altLang="ja-JP" sz="2000" b="1" dirty="0"/>
              <a:t>に基づき，新世代に対してハラスメント等がなされたとの申立てがなされたとき，若しくは新世代が災害を受けたときにおける，ガバナー及び地区危機管理委員会の対応にかかる準則を定立することを目的とする</a:t>
            </a:r>
            <a:endParaRPr lang="ja-JP" altLang="en-US" sz="2000" b="1" dirty="0"/>
          </a:p>
          <a:p>
            <a:endParaRPr kumimoji="1" lang="ja-JP" altLang="en-US" dirty="0"/>
          </a:p>
        </p:txBody>
      </p:sp>
      <p:pic>
        <p:nvPicPr>
          <p:cNvPr id="205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484784"/>
            <a:ext cx="2827828" cy="396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4984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anim calcmode="lin" valueType="num">
                                      <p:cBhvr>
                                        <p:cTn id="8" dur="3000" fill="hold"/>
                                        <p:tgtEl>
                                          <p:spTgt spid="2050"/>
                                        </p:tgtEl>
                                        <p:attrNameLst>
                                          <p:attrName>style.rotation</p:attrName>
                                        </p:attrNameLst>
                                      </p:cBhvr>
                                      <p:tavLst>
                                        <p:tav tm="0">
                                          <p:val>
                                            <p:fltVal val="720"/>
                                          </p:val>
                                        </p:tav>
                                        <p:tav tm="100000">
                                          <p:val>
                                            <p:fltVal val="0"/>
                                          </p:val>
                                        </p:tav>
                                      </p:tavLst>
                                    </p:anim>
                                    <p:anim calcmode="lin" valueType="num">
                                      <p:cBhvr>
                                        <p:cTn id="9" dur="3000" fill="hold"/>
                                        <p:tgtEl>
                                          <p:spTgt spid="2050"/>
                                        </p:tgtEl>
                                        <p:attrNameLst>
                                          <p:attrName>ppt_h</p:attrName>
                                        </p:attrNameLst>
                                      </p:cBhvr>
                                      <p:tavLst>
                                        <p:tav tm="0">
                                          <p:val>
                                            <p:fltVal val="0"/>
                                          </p:val>
                                        </p:tav>
                                        <p:tav tm="100000">
                                          <p:val>
                                            <p:strVal val="#ppt_h"/>
                                          </p:val>
                                        </p:tav>
                                      </p:tavLst>
                                    </p:anim>
                                    <p:anim calcmode="lin" valueType="num">
                                      <p:cBhvr>
                                        <p:cTn id="10" dur="3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11560" y="1196752"/>
            <a:ext cx="7922840" cy="472443"/>
          </a:xfrm>
        </p:spPr>
        <p:txBody>
          <a:bodyPr>
            <a:normAutofit/>
          </a:bodyPr>
          <a:lstStyle/>
          <a:p>
            <a:r>
              <a:rPr lang="en-US" altLang="ja-JP" sz="2400" dirty="0">
                <a:solidFill>
                  <a:srgbClr val="00B0F0"/>
                </a:solidFill>
              </a:rPr>
              <a:t>(1)</a:t>
            </a:r>
            <a:r>
              <a:rPr lang="ja-JP" altLang="ja-JP" sz="2400" dirty="0">
                <a:solidFill>
                  <a:srgbClr val="00B0F0"/>
                </a:solidFill>
              </a:rPr>
              <a:t>　奨学生を飲酒を伴う場での注意点は何か。</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467544" y="1844824"/>
            <a:ext cx="8208911" cy="4824536"/>
          </a:xfrm>
        </p:spPr>
        <p:txBody>
          <a:bodyPr/>
          <a:lstStyle/>
          <a:p>
            <a:r>
              <a:rPr lang="ja-JP" altLang="ja-JP" sz="2000" dirty="0"/>
              <a:t>①　米山生は成人ですから、飲酒の場へ招待すること自体は宗教的制約などの無い限り、問題は無いと思われます。</a:t>
            </a:r>
          </a:p>
          <a:p>
            <a:r>
              <a:rPr lang="ja-JP" altLang="ja-JP" sz="2000" dirty="0"/>
              <a:t>　</a:t>
            </a:r>
            <a:r>
              <a:rPr lang="ja-JP" altLang="ja-JP" sz="2000" dirty="0" smtClean="0"/>
              <a:t>Ａ</a:t>
            </a:r>
            <a:r>
              <a:rPr lang="ja-JP" altLang="ja-JP" sz="2000" dirty="0"/>
              <a:t>さんがＥ会長の隣に座ることも問題の無いことですが、Ｄ幹事が指示をしてＡさんにお酌をさせた点については、生じうる問題を認識しておく必要があると思います。　　</a:t>
            </a:r>
          </a:p>
          <a:p>
            <a:r>
              <a:rPr lang="ja-JP" altLang="ja-JP" sz="2000" dirty="0"/>
              <a:t>　</a:t>
            </a:r>
            <a:r>
              <a:rPr lang="ja-JP" altLang="ja-JP" sz="2000" dirty="0" smtClean="0"/>
              <a:t>目下</a:t>
            </a:r>
            <a:r>
              <a:rPr lang="ja-JP" altLang="ja-JP" sz="2000" dirty="0"/>
              <a:t>の者が目上の者にお酌をするということは、日本では常識の範囲内の行為ですが、一方が職業上、主として女性の従業員が男性客に専らお酌をするといいう風習もあります</a:t>
            </a:r>
            <a:r>
              <a:rPr lang="ja-JP" altLang="ja-JP" sz="2000" dirty="0" smtClean="0"/>
              <a:t>。</a:t>
            </a:r>
            <a:endParaRPr lang="en-US" altLang="ja-JP" sz="2000" dirty="0" smtClean="0"/>
          </a:p>
          <a:p>
            <a:r>
              <a:rPr lang="ja-JP" altLang="en-US" sz="2000" dirty="0" smtClean="0"/>
              <a:t>　</a:t>
            </a:r>
            <a:r>
              <a:rPr lang="ja-JP" altLang="ja-JP" sz="2000" dirty="0" smtClean="0"/>
              <a:t>その</a:t>
            </a:r>
            <a:r>
              <a:rPr lang="ja-JP" altLang="ja-JP" sz="2000" dirty="0"/>
              <a:t>風習は最近では女性が男性へのお酌を義務付けることの問題点として原則的には止める方向にあると思われますが、そうした中で、Ａさんが自分からお酌をする様な場合はともかく、そうでなければロータリアンの側からお酌をすすめるのは控えた方がよいと思われます。</a:t>
            </a:r>
          </a:p>
          <a:p>
            <a:endParaRPr kumimoji="1" lang="ja-JP" altLang="en-US" dirty="0"/>
          </a:p>
        </p:txBody>
      </p:sp>
      <p:sp>
        <p:nvSpPr>
          <p:cNvPr id="4" name="タイトル 3"/>
          <p:cNvSpPr>
            <a:spLocks noGrp="1"/>
          </p:cNvSpPr>
          <p:nvPr>
            <p:ph type="title"/>
          </p:nvPr>
        </p:nvSpPr>
        <p:spPr>
          <a:xfrm>
            <a:off x="323528" y="5760"/>
            <a:ext cx="7680960" cy="1066800"/>
          </a:xfrm>
        </p:spPr>
        <p:txBody>
          <a:bodyPr/>
          <a:lstStyle/>
          <a:p>
            <a:r>
              <a:rPr lang="ja-JP" altLang="ja-JP" sz="4400" dirty="0">
                <a:solidFill>
                  <a:srgbClr val="00B0F0"/>
                </a:solidFill>
              </a:rPr>
              <a:t>【問題点</a:t>
            </a:r>
            <a:r>
              <a:rPr lang="ja-JP" altLang="ja-JP" sz="4400" dirty="0" smtClean="0">
                <a:solidFill>
                  <a:srgbClr val="00B0F0"/>
                </a:solidFill>
              </a:rPr>
              <a:t>】</a:t>
            </a:r>
            <a:r>
              <a:rPr lang="ja-JP" altLang="en-US" sz="4400" dirty="0" smtClean="0">
                <a:solidFill>
                  <a:srgbClr val="00B0F0"/>
                </a:solidFill>
              </a:rPr>
              <a:t>解説　</a:t>
            </a:r>
            <a:r>
              <a:rPr lang="en-US" altLang="ja-JP" sz="4400" dirty="0" smtClean="0">
                <a:solidFill>
                  <a:srgbClr val="00B0F0"/>
                </a:solidFill>
              </a:rPr>
              <a:t>3-1</a:t>
            </a:r>
            <a:endParaRPr kumimoji="1" lang="ja-JP" altLang="en-US"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78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52425" y="1700808"/>
            <a:ext cx="8324030" cy="1245880"/>
          </a:xfrm>
        </p:spPr>
        <p:txBody>
          <a:bodyPr>
            <a:normAutofit/>
          </a:bodyPr>
          <a:lstStyle/>
          <a:p>
            <a:r>
              <a:rPr lang="en-US" altLang="ja-JP" sz="2400" dirty="0">
                <a:solidFill>
                  <a:srgbClr val="00B0F0"/>
                </a:solidFill>
              </a:rPr>
              <a:t>(2)</a:t>
            </a:r>
            <a:r>
              <a:rPr lang="ja-JP" altLang="ja-JP" sz="2400" dirty="0">
                <a:solidFill>
                  <a:srgbClr val="00B0F0"/>
                </a:solidFill>
              </a:rPr>
              <a:t>　Ｅ会長の撮影前の言動について会員はどの様に対応すれば良いか。</a:t>
            </a:r>
            <a:endParaRPr lang="ja-JP" altLang="en-US" sz="2400" dirty="0">
              <a:solidFill>
                <a:srgbClr val="00B0F0"/>
              </a:solidFill>
            </a:endParaRPr>
          </a:p>
          <a:p>
            <a:endParaRPr kumimoji="1" lang="ja-JP" altLang="en-US" dirty="0"/>
          </a:p>
        </p:txBody>
      </p:sp>
      <p:sp>
        <p:nvSpPr>
          <p:cNvPr id="5" name="コンテンツ プレースホルダー 4"/>
          <p:cNvSpPr>
            <a:spLocks noGrp="1"/>
          </p:cNvSpPr>
          <p:nvPr>
            <p:ph sz="quarter" idx="13"/>
          </p:nvPr>
        </p:nvSpPr>
        <p:spPr>
          <a:xfrm>
            <a:off x="294630" y="2924944"/>
            <a:ext cx="8324030" cy="1296144"/>
          </a:xfrm>
        </p:spPr>
        <p:txBody>
          <a:bodyPr/>
          <a:lstStyle/>
          <a:p>
            <a:r>
              <a:rPr lang="ja-JP" altLang="ja-JP" sz="2000" dirty="0"/>
              <a:t>②　写真の場での発言は、現在ではセクハラ発言として問題となるものと覚悟</a:t>
            </a:r>
            <a:r>
              <a:rPr lang="ja-JP" altLang="ja-JP" sz="2000" dirty="0" smtClean="0"/>
              <a:t>した</a:t>
            </a:r>
            <a:r>
              <a:rPr lang="ja-JP" altLang="ja-JP" sz="2000" dirty="0"/>
              <a:t>方がよいと思われます。</a:t>
            </a:r>
          </a:p>
          <a:p>
            <a:endParaRPr kumimoji="1" lang="ja-JP" altLang="en-US" dirty="0"/>
          </a:p>
        </p:txBody>
      </p:sp>
      <p:sp>
        <p:nvSpPr>
          <p:cNvPr id="6" name="タイトル 5"/>
          <p:cNvSpPr>
            <a:spLocks noGrp="1"/>
          </p:cNvSpPr>
          <p:nvPr>
            <p:ph type="title"/>
          </p:nvPr>
        </p:nvSpPr>
        <p:spPr/>
        <p:txBody>
          <a:bodyPr/>
          <a:lstStyle/>
          <a:p>
            <a:r>
              <a:rPr lang="ja-JP" altLang="ja-JP" dirty="0">
                <a:solidFill>
                  <a:srgbClr val="00B0F0"/>
                </a:solidFill>
              </a:rPr>
              <a:t>【問題点</a:t>
            </a:r>
            <a:r>
              <a:rPr lang="ja-JP" altLang="ja-JP" dirty="0" smtClean="0">
                <a:solidFill>
                  <a:srgbClr val="00B0F0"/>
                </a:solidFill>
              </a:rPr>
              <a:t>】</a:t>
            </a:r>
            <a:r>
              <a:rPr lang="ja-JP" altLang="en-US" dirty="0" smtClean="0">
                <a:solidFill>
                  <a:srgbClr val="00B0F0"/>
                </a:solidFill>
              </a:rPr>
              <a:t>解説　</a:t>
            </a:r>
            <a:r>
              <a:rPr lang="en-US" altLang="ja-JP" dirty="0" smtClean="0">
                <a:solidFill>
                  <a:srgbClr val="00B0F0"/>
                </a:solidFill>
              </a:rPr>
              <a:t>3-2</a:t>
            </a:r>
            <a:endParaRPr kumimoji="1" lang="ja-JP" altLang="en-US" dirty="0"/>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808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395535" y="1628800"/>
            <a:ext cx="8280920" cy="1396753"/>
          </a:xfrm>
        </p:spPr>
        <p:txBody>
          <a:bodyPr>
            <a:noAutofit/>
          </a:bodyPr>
          <a:lstStyle/>
          <a:p>
            <a:r>
              <a:rPr lang="ja-JP" altLang="ja-JP" sz="2400" dirty="0"/>
              <a:t>乙クラブは、Ｆさん（アメリカ籍、１７歳、女性）を青少年交換学生として迎え、Ｇ会員（自営業、５５歳、男性）の家族がホストファミリーとなりました。</a:t>
            </a:r>
            <a:endParaRPr kumimoji="1" lang="ja-JP" altLang="en-US" sz="2400" dirty="0"/>
          </a:p>
        </p:txBody>
      </p:sp>
      <p:sp>
        <p:nvSpPr>
          <p:cNvPr id="3" name="コンテンツ プレースホルダー 2"/>
          <p:cNvSpPr>
            <a:spLocks noGrp="1"/>
          </p:cNvSpPr>
          <p:nvPr>
            <p:ph sz="quarter" idx="13"/>
          </p:nvPr>
        </p:nvSpPr>
        <p:spPr>
          <a:xfrm>
            <a:off x="395536" y="3068960"/>
            <a:ext cx="8280920" cy="2520280"/>
          </a:xfrm>
        </p:spPr>
        <p:txBody>
          <a:bodyPr>
            <a:normAutofit/>
          </a:bodyPr>
          <a:lstStyle/>
          <a:p>
            <a:pPr marL="0" indent="0">
              <a:buNone/>
            </a:pPr>
            <a:r>
              <a:rPr lang="ja-JP" altLang="ja-JP" sz="2400" dirty="0"/>
              <a:t>（１</a:t>
            </a:r>
            <a:r>
              <a:rPr lang="ja-JP" altLang="ja-JP" sz="2400" dirty="0" smtClean="0"/>
              <a:t>）Ｇ</a:t>
            </a:r>
            <a:r>
              <a:rPr lang="ja-JP" altLang="ja-JP" sz="2400" dirty="0"/>
              <a:t>会員は、家ではいつもリラックスした服装で過ごしており、ステテコ姿で居間に居ることも普通でした。</a:t>
            </a:r>
          </a:p>
          <a:p>
            <a:pPr marL="0" indent="0">
              <a:buNone/>
            </a:pPr>
            <a:r>
              <a:rPr lang="ja-JP" altLang="ja-JP" sz="2400" dirty="0" smtClean="0"/>
              <a:t>また</a:t>
            </a:r>
            <a:r>
              <a:rPr lang="ja-JP" altLang="ja-JP" sz="2400" dirty="0"/>
              <a:t>テレビを見る時、セクシャルな場面があると遂々見入ってしまうこともありました。</a:t>
            </a:r>
          </a:p>
          <a:p>
            <a:endParaRPr kumimoji="1" lang="ja-JP" altLang="en-US" sz="2400" dirty="0"/>
          </a:p>
        </p:txBody>
      </p:sp>
      <p:sp>
        <p:nvSpPr>
          <p:cNvPr id="4" name="タイトル 3"/>
          <p:cNvSpPr>
            <a:spLocks noGrp="1"/>
          </p:cNvSpPr>
          <p:nvPr>
            <p:ph type="title"/>
          </p:nvPr>
        </p:nvSpPr>
        <p:spPr>
          <a:xfrm>
            <a:off x="323527" y="562629"/>
            <a:ext cx="8352928" cy="936104"/>
          </a:xfrm>
        </p:spPr>
        <p:txBody>
          <a:bodyPr>
            <a:normAutofit/>
          </a:bodyPr>
          <a:lstStyle/>
          <a:p>
            <a:r>
              <a:rPr lang="ja-JP" altLang="ja-JP" sz="3200" dirty="0" smtClean="0">
                <a:solidFill>
                  <a:srgbClr val="00B0F0"/>
                </a:solidFill>
              </a:rPr>
              <a:t>２</a:t>
            </a:r>
            <a:r>
              <a:rPr lang="ja-JP" altLang="en-US" sz="3200" dirty="0">
                <a:solidFill>
                  <a:srgbClr val="00B0F0"/>
                </a:solidFill>
              </a:rPr>
              <a:t> </a:t>
            </a:r>
            <a:r>
              <a:rPr lang="ja-JP" altLang="ja-JP" sz="3200" dirty="0" smtClean="0">
                <a:solidFill>
                  <a:srgbClr val="00B0F0"/>
                </a:solidFill>
              </a:rPr>
              <a:t>外国人</a:t>
            </a:r>
            <a:r>
              <a:rPr lang="ja-JP" altLang="ja-JP" sz="3200" dirty="0">
                <a:solidFill>
                  <a:srgbClr val="00B0F0"/>
                </a:solidFill>
              </a:rPr>
              <a:t>（未成年）留学生の例</a:t>
            </a:r>
            <a:r>
              <a:rPr lang="ja-JP" altLang="en-US" sz="3200" dirty="0">
                <a:solidFill>
                  <a:srgbClr val="00B0F0"/>
                </a:solidFill>
              </a:rPr>
              <a:t>（</a:t>
            </a:r>
            <a:r>
              <a:rPr lang="en-US" altLang="ja-JP" sz="3200" dirty="0">
                <a:solidFill>
                  <a:srgbClr val="00B0F0"/>
                </a:solidFill>
              </a:rPr>
              <a:t>1</a:t>
            </a:r>
            <a:r>
              <a:rPr lang="ja-JP" altLang="en-US" sz="3200" dirty="0">
                <a:solidFill>
                  <a:srgbClr val="00B0F0"/>
                </a:solidFill>
              </a:rPr>
              <a:t>）</a:t>
            </a: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069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467543" y="1484784"/>
            <a:ext cx="8208912" cy="936104"/>
          </a:xfrm>
        </p:spPr>
        <p:txBody>
          <a:bodyPr>
            <a:noAutofit/>
          </a:bodyPr>
          <a:lstStyle/>
          <a:p>
            <a:r>
              <a:rPr lang="ja-JP" altLang="ja-JP" sz="2400" dirty="0">
                <a:solidFill>
                  <a:srgbClr val="00B0F0"/>
                </a:solidFill>
              </a:rPr>
              <a:t>Ｂ会員の行動の問題点はないか、あるとすればどの様にしたらよいか</a:t>
            </a:r>
            <a:r>
              <a:rPr lang="ja-JP" altLang="ja-JP" sz="2400" dirty="0" smtClean="0">
                <a:solidFill>
                  <a:srgbClr val="00B0F0"/>
                </a:solidFill>
              </a:rPr>
              <a:t>。</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395536" y="2780928"/>
            <a:ext cx="8424936" cy="3816424"/>
          </a:xfrm>
        </p:spPr>
        <p:txBody>
          <a:bodyPr>
            <a:normAutofit/>
          </a:bodyPr>
          <a:lstStyle/>
          <a:p>
            <a:r>
              <a:rPr lang="ja-JP" altLang="ja-JP" sz="2000" dirty="0"/>
              <a:t>①　交換生は家に居る時はなるべく居間にいて、ホストファミリーと接触することが勧められています。居間は家族以外の人との関係ではプライベートスペースですが、家族間ではパブリックスペースであると考えますと、居間であっても最低限のマナーが必要であり、特に家族以外の人が居間に居ることを認めている以上、その人の存在を前提としてマナーを守る必要があると思われます。</a:t>
            </a:r>
          </a:p>
          <a:p>
            <a:r>
              <a:rPr lang="ja-JP" altLang="ja-JP" sz="2000" dirty="0"/>
              <a:t>　</a:t>
            </a:r>
            <a:r>
              <a:rPr lang="ja-JP" altLang="ja-JP" sz="2000" dirty="0" smtClean="0"/>
              <a:t>ステテコ</a:t>
            </a:r>
            <a:r>
              <a:rPr lang="ja-JP" altLang="ja-JP" sz="2000" dirty="0"/>
              <a:t>は日本の夏を表す服装文化ですが、エアコンがある現代において、ステテコだけで居間に居る必要性があるのかということも考えられ、ステテコの風習になじんでいない交換生、特に女性の居る場ではステテコだけの姿になることは避けた方がよいと思われます</a:t>
            </a:r>
            <a:r>
              <a:rPr lang="ja-JP" altLang="ja-JP" sz="2000" dirty="0" smtClean="0"/>
              <a:t>。</a:t>
            </a:r>
            <a:endParaRPr lang="en-US" altLang="ja-JP" sz="2000" dirty="0" smtClean="0"/>
          </a:p>
          <a:p>
            <a:endParaRPr kumimoji="1" lang="ja-JP" altLang="en-US" sz="2000" dirty="0"/>
          </a:p>
        </p:txBody>
      </p:sp>
      <p:sp>
        <p:nvSpPr>
          <p:cNvPr id="4" name="タイトル 3"/>
          <p:cNvSpPr>
            <a:spLocks noGrp="1"/>
          </p:cNvSpPr>
          <p:nvPr>
            <p:ph type="title"/>
          </p:nvPr>
        </p:nvSpPr>
        <p:spPr/>
        <p:txBody>
          <a:bodyPr/>
          <a:lstStyle/>
          <a:p>
            <a:r>
              <a:rPr lang="ja-JP" altLang="ja-JP" sz="4400" dirty="0">
                <a:solidFill>
                  <a:srgbClr val="00B0F0"/>
                </a:solidFill>
              </a:rPr>
              <a:t>【問題点</a:t>
            </a:r>
            <a:r>
              <a:rPr lang="ja-JP" altLang="ja-JP" sz="4400" dirty="0" smtClean="0">
                <a:solidFill>
                  <a:srgbClr val="00B0F0"/>
                </a:solidFill>
              </a:rPr>
              <a:t>】</a:t>
            </a:r>
            <a:r>
              <a:rPr lang="ja-JP" altLang="en-US" sz="4400" dirty="0" smtClean="0">
                <a:solidFill>
                  <a:srgbClr val="00B0F0"/>
                </a:solidFill>
              </a:rPr>
              <a:t>解説　</a:t>
            </a:r>
            <a:r>
              <a:rPr lang="en-US" altLang="ja-JP" sz="4400" dirty="0" smtClean="0">
                <a:solidFill>
                  <a:srgbClr val="00B0F0"/>
                </a:solidFill>
              </a:rPr>
              <a:t>2-1-1</a:t>
            </a:r>
            <a:endParaRPr kumimoji="1" lang="ja-JP" altLang="en-US"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67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467543" y="1484784"/>
            <a:ext cx="8208912" cy="1152128"/>
          </a:xfrm>
        </p:spPr>
        <p:txBody>
          <a:bodyPr>
            <a:noAutofit/>
          </a:bodyPr>
          <a:lstStyle/>
          <a:p>
            <a:r>
              <a:rPr lang="ja-JP" altLang="ja-JP" sz="2400" dirty="0">
                <a:solidFill>
                  <a:srgbClr val="00B0F0"/>
                </a:solidFill>
              </a:rPr>
              <a:t>Ｂ会員の行動の問題点はないか、あるとすればどの様にしたらよいか</a:t>
            </a:r>
            <a:r>
              <a:rPr lang="ja-JP" altLang="ja-JP" sz="2400" dirty="0" smtClean="0">
                <a:solidFill>
                  <a:srgbClr val="00B0F0"/>
                </a:solidFill>
              </a:rPr>
              <a:t>。</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395536" y="2636912"/>
            <a:ext cx="8424936" cy="3168352"/>
          </a:xfrm>
        </p:spPr>
        <p:txBody>
          <a:bodyPr>
            <a:normAutofit/>
          </a:bodyPr>
          <a:lstStyle/>
          <a:p>
            <a:r>
              <a:rPr lang="ja-JP" altLang="ja-JP" sz="2000" dirty="0" smtClean="0"/>
              <a:t>②</a:t>
            </a:r>
            <a:r>
              <a:rPr lang="ja-JP" altLang="ja-JP" sz="2000" dirty="0"/>
              <a:t>　家族以外の人が一時期にせよ家族と共同生活する場では、政治、宗教などの話も慎重にする必要があると思われます。まして、成人向指定がなされている画像は勿論、指定が無くても、未成年の女性が他人と一緒に見ることに嫌悪感をもよおしそうな画像が流れている時には、取り敢えずそうした画像は流さないようにするのが原則であると思われます</a:t>
            </a:r>
            <a:r>
              <a:rPr lang="ja-JP" altLang="ja-JP" sz="2000" dirty="0" smtClean="0"/>
              <a:t>。</a:t>
            </a:r>
            <a:endParaRPr lang="en-US" altLang="ja-JP" sz="2000" dirty="0" smtClean="0"/>
          </a:p>
          <a:p>
            <a:r>
              <a:rPr lang="ja-JP" altLang="ja-JP" sz="2000" dirty="0" smtClean="0"/>
              <a:t>程度</a:t>
            </a:r>
            <a:r>
              <a:rPr lang="ja-JP" altLang="ja-JP" sz="2000" dirty="0"/>
              <a:t>問題もあると思われますが、同世代の女子が居ない家庭ではより慎重に問題を認識しておく必要があるでしょう。</a:t>
            </a:r>
          </a:p>
          <a:p>
            <a:endParaRPr lang="ja-JP" altLang="ja-JP" sz="2000" dirty="0"/>
          </a:p>
          <a:p>
            <a:endParaRPr kumimoji="1" lang="ja-JP" altLang="en-US" sz="2000" dirty="0"/>
          </a:p>
        </p:txBody>
      </p:sp>
      <p:sp>
        <p:nvSpPr>
          <p:cNvPr id="4" name="タイトル 3"/>
          <p:cNvSpPr>
            <a:spLocks noGrp="1"/>
          </p:cNvSpPr>
          <p:nvPr>
            <p:ph type="title"/>
          </p:nvPr>
        </p:nvSpPr>
        <p:spPr/>
        <p:txBody>
          <a:bodyPr/>
          <a:lstStyle/>
          <a:p>
            <a:r>
              <a:rPr lang="ja-JP" altLang="ja-JP" sz="4400" dirty="0">
                <a:solidFill>
                  <a:srgbClr val="00B0F0"/>
                </a:solidFill>
              </a:rPr>
              <a:t>【問題点</a:t>
            </a:r>
            <a:r>
              <a:rPr lang="ja-JP" altLang="ja-JP" sz="4400" dirty="0" smtClean="0">
                <a:solidFill>
                  <a:srgbClr val="00B0F0"/>
                </a:solidFill>
              </a:rPr>
              <a:t>】</a:t>
            </a:r>
            <a:r>
              <a:rPr lang="ja-JP" altLang="en-US" sz="4400" dirty="0" smtClean="0">
                <a:solidFill>
                  <a:srgbClr val="00B0F0"/>
                </a:solidFill>
              </a:rPr>
              <a:t>解説　</a:t>
            </a:r>
            <a:r>
              <a:rPr lang="en-US" altLang="ja-JP" sz="4400" dirty="0" smtClean="0">
                <a:solidFill>
                  <a:srgbClr val="00B0F0"/>
                </a:solidFill>
              </a:rPr>
              <a:t>2-1-2</a:t>
            </a:r>
            <a:endParaRPr kumimoji="1" lang="ja-JP" altLang="en-US"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539552" y="1628800"/>
            <a:ext cx="7994848" cy="4968552"/>
          </a:xfrm>
        </p:spPr>
        <p:txBody>
          <a:bodyPr>
            <a:normAutofit/>
          </a:bodyPr>
          <a:lstStyle/>
          <a:p>
            <a:pPr marL="0" indent="0">
              <a:buNone/>
            </a:pPr>
            <a:r>
              <a:rPr lang="ja-JP" altLang="ja-JP" sz="2400" dirty="0"/>
              <a:t>２）　Ｇ会員は、Ｆさんを乙クラブが恒例事業で行っている１泊２日の信州でのスキーに連れていってあげようと思い</a:t>
            </a:r>
            <a:r>
              <a:rPr lang="ja-JP" altLang="ja-JP" sz="2400" dirty="0" smtClean="0"/>
              <a:t>、偶々Ｆ</a:t>
            </a:r>
            <a:r>
              <a:rPr lang="ja-JP" altLang="ja-JP" sz="2400" dirty="0"/>
              <a:t>さんが通っていた高校に留学していたＨさん（青少年交換生ではない）と日本人の同級生Ｉさんを誘っていいと伝えました</a:t>
            </a:r>
            <a:r>
              <a:rPr lang="ja-JP" altLang="ja-JP" sz="2400" dirty="0" smtClean="0"/>
              <a:t>。</a:t>
            </a:r>
            <a:endParaRPr lang="ja-JP" altLang="en-US" sz="2400" dirty="0" smtClean="0"/>
          </a:p>
          <a:p>
            <a:pPr marL="0" indent="0">
              <a:buNone/>
            </a:pPr>
            <a:endParaRPr lang="ja-JP" altLang="en-US" sz="2400" dirty="0" smtClean="0"/>
          </a:p>
          <a:p>
            <a:pPr marL="0" indent="0">
              <a:buNone/>
            </a:pPr>
            <a:r>
              <a:rPr lang="ja-JP" altLang="ja-JP" sz="2400" dirty="0" smtClean="0"/>
              <a:t>Ｈ</a:t>
            </a:r>
            <a:r>
              <a:rPr lang="ja-JP" altLang="ja-JP" sz="2400" dirty="0"/>
              <a:t>さんとＩさんは是非行きたいということでしたので、Ｇ会員はＨさんとＩさんの費用は自分が持つこととして、ＨさんとＩさんの同行について、乙クラブの理事会から承認を得ました。</a:t>
            </a:r>
          </a:p>
          <a:p>
            <a:endParaRPr kumimoji="1" lang="ja-JP" altLang="en-US" dirty="0"/>
          </a:p>
        </p:txBody>
      </p:sp>
      <p:sp>
        <p:nvSpPr>
          <p:cNvPr id="4" name="タイトル 3"/>
          <p:cNvSpPr>
            <a:spLocks noGrp="1"/>
          </p:cNvSpPr>
          <p:nvPr>
            <p:ph type="title"/>
          </p:nvPr>
        </p:nvSpPr>
        <p:spPr>
          <a:xfrm>
            <a:off x="352426" y="228600"/>
            <a:ext cx="8324030" cy="1066800"/>
          </a:xfrm>
        </p:spPr>
        <p:txBody>
          <a:bodyPr>
            <a:noAutofit/>
          </a:bodyPr>
          <a:lstStyle/>
          <a:p>
            <a:r>
              <a:rPr lang="ja-JP" altLang="ja-JP" sz="3200" dirty="0" smtClean="0">
                <a:solidFill>
                  <a:srgbClr val="00B0F0"/>
                </a:solidFill>
              </a:rPr>
              <a:t>１</a:t>
            </a:r>
            <a:r>
              <a:rPr lang="en-US" altLang="ja-JP" sz="3200" dirty="0" smtClean="0">
                <a:solidFill>
                  <a:srgbClr val="00B0F0"/>
                </a:solidFill>
              </a:rPr>
              <a:t> </a:t>
            </a:r>
            <a:r>
              <a:rPr lang="ja-JP" altLang="ja-JP" sz="3200" dirty="0" smtClean="0">
                <a:solidFill>
                  <a:srgbClr val="00B0F0"/>
                </a:solidFill>
              </a:rPr>
              <a:t>外国人</a:t>
            </a:r>
            <a:r>
              <a:rPr lang="ja-JP" altLang="ja-JP" sz="3200" dirty="0">
                <a:solidFill>
                  <a:srgbClr val="00B0F0"/>
                </a:solidFill>
              </a:rPr>
              <a:t>（</a:t>
            </a:r>
            <a:r>
              <a:rPr lang="ja-JP" altLang="en-US" sz="3200" dirty="0">
                <a:solidFill>
                  <a:srgbClr val="00B0F0"/>
                </a:solidFill>
              </a:rPr>
              <a:t>未成年</a:t>
            </a:r>
            <a:r>
              <a:rPr lang="ja-JP" altLang="ja-JP" sz="3200" dirty="0">
                <a:solidFill>
                  <a:srgbClr val="00B0F0"/>
                </a:solidFill>
              </a:rPr>
              <a:t>）留学生の例</a:t>
            </a:r>
            <a:r>
              <a:rPr lang="ja-JP" altLang="en-US" sz="3200" dirty="0">
                <a:solidFill>
                  <a:srgbClr val="00B0F0"/>
                </a:solidFill>
              </a:rPr>
              <a:t>（</a:t>
            </a:r>
            <a:r>
              <a:rPr lang="en-US" altLang="ja-JP" sz="3200" dirty="0">
                <a:solidFill>
                  <a:srgbClr val="00B0F0"/>
                </a:solidFill>
              </a:rPr>
              <a:t>2</a:t>
            </a:r>
            <a:r>
              <a:rPr lang="ja-JP" altLang="en-US" sz="3200" dirty="0">
                <a:solidFill>
                  <a:srgbClr val="00B0F0"/>
                </a:solidFill>
              </a:rPr>
              <a:t>）</a:t>
            </a:r>
          </a:p>
        </p:txBody>
      </p:sp>
      <p:pic>
        <p:nvPicPr>
          <p:cNvPr id="5"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5932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566320" y="1916832"/>
            <a:ext cx="8007098" cy="648072"/>
          </a:xfrm>
        </p:spPr>
        <p:txBody>
          <a:bodyPr>
            <a:noAutofit/>
          </a:bodyPr>
          <a:lstStyle/>
          <a:p>
            <a:r>
              <a:rPr lang="ja-JP" altLang="ja-JP" sz="2400" dirty="0">
                <a:solidFill>
                  <a:srgbClr val="00B0F0"/>
                </a:solidFill>
              </a:rPr>
              <a:t>①乙クラブとしては高校とどの様に連絡をとるべきか。</a:t>
            </a:r>
            <a:endParaRPr kumimoji="1" lang="ja-JP" altLang="en-US" sz="2400" dirty="0">
              <a:solidFill>
                <a:srgbClr val="00B0F0"/>
              </a:solidFill>
            </a:endParaRPr>
          </a:p>
        </p:txBody>
      </p:sp>
      <p:sp>
        <p:nvSpPr>
          <p:cNvPr id="6" name="テキスト プレースホルダー 5"/>
          <p:cNvSpPr>
            <a:spLocks noGrp="1"/>
          </p:cNvSpPr>
          <p:nvPr>
            <p:ph type="body" sz="half" idx="15"/>
          </p:nvPr>
        </p:nvSpPr>
        <p:spPr>
          <a:xfrm>
            <a:off x="467543" y="2924944"/>
            <a:ext cx="8208911" cy="1080120"/>
          </a:xfrm>
        </p:spPr>
        <p:txBody>
          <a:bodyPr>
            <a:normAutofit/>
          </a:bodyPr>
          <a:lstStyle/>
          <a:p>
            <a:pPr marL="609600" indent="-609600" algn="just">
              <a:spcAft>
                <a:spcPts val="0"/>
              </a:spcAft>
            </a:pPr>
            <a:r>
              <a:rPr lang="ja-JP" altLang="ja-JP" sz="2400" kern="100" dirty="0">
                <a:solidFill>
                  <a:srgbClr val="00B0F0"/>
                </a:solidFill>
                <a:latin typeface="ＭＳ 明朝"/>
                <a:cs typeface="Times New Roman"/>
              </a:rPr>
              <a:t>②青少年交換以外の留学高校生を１泊２日信州</a:t>
            </a:r>
            <a:r>
              <a:rPr lang="ja-JP" altLang="ja-JP" sz="2400" kern="100" dirty="0" smtClean="0">
                <a:solidFill>
                  <a:srgbClr val="00B0F0"/>
                </a:solidFill>
                <a:latin typeface="ＭＳ 明朝"/>
                <a:cs typeface="Times New Roman"/>
              </a:rPr>
              <a:t>スキー</a:t>
            </a:r>
            <a:endParaRPr lang="ja-JP" altLang="en-US" sz="2400" kern="100" dirty="0" smtClean="0">
              <a:solidFill>
                <a:srgbClr val="00B0F0"/>
              </a:solidFill>
              <a:latin typeface="ＭＳ 明朝"/>
              <a:cs typeface="Times New Roman"/>
            </a:endParaRPr>
          </a:p>
          <a:p>
            <a:pPr marL="609600" indent="-609600" algn="just">
              <a:spcAft>
                <a:spcPts val="0"/>
              </a:spcAft>
            </a:pPr>
            <a:r>
              <a:rPr lang="ja-JP" altLang="ja-JP" sz="2400" kern="100" dirty="0" smtClean="0">
                <a:solidFill>
                  <a:srgbClr val="00B0F0"/>
                </a:solidFill>
                <a:latin typeface="ＭＳ 明朝"/>
                <a:cs typeface="Times New Roman"/>
              </a:rPr>
              <a:t>ツアー</a:t>
            </a:r>
            <a:r>
              <a:rPr lang="ja-JP" altLang="ja-JP" sz="2400" kern="100" dirty="0">
                <a:solidFill>
                  <a:srgbClr val="00B0F0"/>
                </a:solidFill>
                <a:latin typeface="ＭＳ 明朝"/>
                <a:cs typeface="Times New Roman"/>
              </a:rPr>
              <a:t>に</a:t>
            </a:r>
            <a:r>
              <a:rPr lang="ja-JP" altLang="ja-JP" sz="2400" kern="100" dirty="0" smtClean="0">
                <a:solidFill>
                  <a:srgbClr val="00B0F0"/>
                </a:solidFill>
                <a:latin typeface="ＭＳ 明朝"/>
                <a:cs typeface="Times New Roman"/>
              </a:rPr>
              <a:t>参加させる</a:t>
            </a:r>
            <a:r>
              <a:rPr lang="ja-JP" altLang="ja-JP" sz="2400" kern="100" dirty="0">
                <a:solidFill>
                  <a:srgbClr val="00B0F0"/>
                </a:solidFill>
                <a:latin typeface="ＭＳ 明朝"/>
                <a:cs typeface="Times New Roman"/>
              </a:rPr>
              <a:t>場合の注意点は理解出来ている</a:t>
            </a:r>
            <a:r>
              <a:rPr lang="ja-JP" altLang="ja-JP" sz="2400" kern="100" dirty="0" smtClean="0">
                <a:solidFill>
                  <a:srgbClr val="00B0F0"/>
                </a:solidFill>
                <a:latin typeface="ＭＳ 明朝"/>
                <a:cs typeface="Times New Roman"/>
              </a:rPr>
              <a:t>か</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463283" y="4149080"/>
            <a:ext cx="3600400" cy="648072"/>
          </a:xfrm>
        </p:spPr>
        <p:txBody>
          <a:bodyPr/>
          <a:lstStyle/>
          <a:p>
            <a:pPr marL="0" indent="0">
              <a:buNone/>
            </a:pPr>
            <a:r>
              <a:rPr lang="ja-JP" altLang="ja-JP" sz="2400" dirty="0"/>
              <a:t>※青少年の国外旅行</a:t>
            </a:r>
          </a:p>
          <a:p>
            <a:endParaRPr kumimoji="1" lang="ja-JP" altLang="en-US" dirty="0"/>
          </a:p>
        </p:txBody>
      </p:sp>
      <p:sp>
        <p:nvSpPr>
          <p:cNvPr id="4" name="タイトル 3"/>
          <p:cNvSpPr>
            <a:spLocks noGrp="1"/>
          </p:cNvSpPr>
          <p:nvPr>
            <p:ph type="title"/>
          </p:nvPr>
        </p:nvSpPr>
        <p:spPr>
          <a:xfrm>
            <a:off x="383427" y="332655"/>
            <a:ext cx="7680960" cy="1066800"/>
          </a:xfrm>
        </p:spPr>
        <p:txBody>
          <a:bodyPr/>
          <a:lstStyle/>
          <a:p>
            <a:r>
              <a:rPr lang="ja-JP" altLang="ja-JP" sz="4400" dirty="0">
                <a:solidFill>
                  <a:srgbClr val="00B0F0"/>
                </a:solidFill>
              </a:rPr>
              <a:t>【問題点】</a:t>
            </a:r>
            <a:endParaRPr kumimoji="1" lang="ja-JP" altLang="en-US" dirty="0">
              <a:solidFill>
                <a:srgbClr val="00B0F0"/>
              </a:solidFill>
            </a:endParaRPr>
          </a:p>
        </p:txBody>
      </p:sp>
      <p:sp>
        <p:nvSpPr>
          <p:cNvPr id="8" name="テキスト プレースホルダー 4"/>
          <p:cNvSpPr txBox="1">
            <a:spLocks/>
          </p:cNvSpPr>
          <p:nvPr/>
        </p:nvSpPr>
        <p:spPr>
          <a:xfrm>
            <a:off x="463283" y="5013176"/>
            <a:ext cx="8213172" cy="100811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kumimoji="1"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kumimoji="1"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kumimoji="1"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9pPr>
          </a:lstStyle>
          <a:p>
            <a:pPr>
              <a:lnSpc>
                <a:spcPct val="110000"/>
              </a:lnSpc>
            </a:pPr>
            <a:r>
              <a:rPr lang="ja-JP" altLang="ja-JP" sz="2400" i="1" dirty="0">
                <a:solidFill>
                  <a:srgbClr val="00B0F0"/>
                </a:solidFill>
              </a:rPr>
              <a:t>③日本人高校生についてはどう様な点に注意しておく必要があるか。</a:t>
            </a:r>
            <a:endParaRPr lang="ja-JP" altLang="en-US" sz="2400" i="1" dirty="0">
              <a:solidFill>
                <a:srgbClr val="00B0F0"/>
              </a:solidFill>
            </a:endParaRPr>
          </a:p>
        </p:txBody>
      </p:sp>
      <p:pic>
        <p:nvPicPr>
          <p:cNvPr id="9"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2737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34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67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1000"/>
                                        <p:tgtEl>
                                          <p:spTgt spid="6">
                                            <p:txEl>
                                              <p:pRg st="1" end="1"/>
                                            </p:txEl>
                                          </p:spTgt>
                                        </p:tgtEl>
                                      </p:cBhvr>
                                    </p:animEffect>
                                  </p:childTnLst>
                                </p:cTn>
                              </p:par>
                            </p:childTnLst>
                          </p:cTn>
                        </p:par>
                        <p:par>
                          <p:cTn id="16" fill="hold">
                            <p:stCondLst>
                              <p:cond delay="10000"/>
                            </p:stCondLst>
                            <p:childTnLst>
                              <p:par>
                                <p:cTn id="17" presetID="22" presetClass="entr" presetSubtype="8"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1000"/>
                                        <p:tgtEl>
                                          <p:spTgt spid="3">
                                            <p:txEl>
                                              <p:pRg st="0" end="0"/>
                                            </p:txEl>
                                          </p:spTgt>
                                        </p:tgtEl>
                                      </p:cBhvr>
                                    </p:animEffect>
                                  </p:childTnLst>
                                </p:cTn>
                              </p:par>
                            </p:childTnLst>
                          </p:cTn>
                        </p:par>
                        <p:par>
                          <p:cTn id="20" fill="hold">
                            <p:stCondLst>
                              <p:cond delay="110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28530"/>
            <a:ext cx="7680960" cy="1066800"/>
          </a:xfrm>
        </p:spPr>
        <p:txBody>
          <a:bodyPr/>
          <a:lstStyle/>
          <a:p>
            <a:r>
              <a:rPr lang="ja-JP" altLang="ja-JP" sz="4400" dirty="0">
                <a:solidFill>
                  <a:srgbClr val="00B0F0"/>
                </a:solidFill>
              </a:rPr>
              <a:t>【問題点</a:t>
            </a:r>
            <a:r>
              <a:rPr lang="ja-JP" altLang="ja-JP" sz="4400" dirty="0" smtClean="0">
                <a:solidFill>
                  <a:srgbClr val="00B0F0"/>
                </a:solidFill>
              </a:rPr>
              <a:t>】</a:t>
            </a:r>
            <a:r>
              <a:rPr lang="ja-JP" altLang="en-US" sz="4400" dirty="0" smtClean="0">
                <a:solidFill>
                  <a:srgbClr val="00B0F0"/>
                </a:solidFill>
              </a:rPr>
              <a:t>解説　</a:t>
            </a:r>
            <a:r>
              <a:rPr lang="en-US" altLang="ja-JP" sz="4400" dirty="0" smtClean="0">
                <a:solidFill>
                  <a:srgbClr val="00B0F0"/>
                </a:solidFill>
              </a:rPr>
              <a:t>2-2-1</a:t>
            </a:r>
            <a:endParaRPr kumimoji="1" lang="ja-JP" altLang="en-US" dirty="0">
              <a:solidFill>
                <a:srgbClr val="00B0F0"/>
              </a:solidFill>
            </a:endParaRPr>
          </a:p>
        </p:txBody>
      </p:sp>
      <p:sp>
        <p:nvSpPr>
          <p:cNvPr id="2" name="テキスト ボックス 1"/>
          <p:cNvSpPr txBox="1"/>
          <p:nvPr/>
        </p:nvSpPr>
        <p:spPr>
          <a:xfrm>
            <a:off x="251520" y="2780928"/>
            <a:ext cx="8759824" cy="3785652"/>
          </a:xfrm>
          <a:prstGeom prst="rect">
            <a:avLst/>
          </a:prstGeom>
          <a:noFill/>
        </p:spPr>
        <p:txBody>
          <a:bodyPr wrap="square" rtlCol="0">
            <a:spAutoFit/>
          </a:bodyPr>
          <a:lstStyle/>
          <a:p>
            <a:r>
              <a:rPr lang="ja-JP" altLang="ja-JP" dirty="0"/>
              <a:t>　</a:t>
            </a:r>
            <a:r>
              <a:rPr lang="ja-JP" altLang="ja-JP" sz="2000" dirty="0" smtClean="0"/>
              <a:t>Ｆ</a:t>
            </a:r>
            <a:r>
              <a:rPr lang="ja-JP" altLang="ja-JP" sz="2000" dirty="0"/>
              <a:t>さん以外のＨさん、Ｉさんも共に高校生ですから、「青少年の国外旅行」が大きな基準となります。スキーツアーの様に遠方へ行く場合には、</a:t>
            </a:r>
          </a:p>
          <a:p>
            <a:r>
              <a:rPr lang="ja-JP" altLang="ja-JP" sz="2000" dirty="0" smtClean="0"/>
              <a:t>（</a:t>
            </a:r>
            <a:r>
              <a:rPr lang="ja-JP" altLang="ja-JP" sz="2000" dirty="0"/>
              <a:t>ⅰ）青少年の保護者から事前に書面で許可を得ること</a:t>
            </a:r>
          </a:p>
          <a:p>
            <a:r>
              <a:rPr lang="ja-JP" altLang="ja-JP" sz="2000" dirty="0" smtClean="0"/>
              <a:t>（</a:t>
            </a:r>
            <a:r>
              <a:rPr lang="ja-JP" altLang="ja-JP" sz="2000" dirty="0"/>
              <a:t>ⅱ）保護者にプログラムの内容や宿泊先などを事前に通知しておくこと</a:t>
            </a:r>
          </a:p>
          <a:p>
            <a:r>
              <a:rPr lang="ja-JP" altLang="ja-JP" sz="2000" dirty="0"/>
              <a:t>が必要とされます。</a:t>
            </a:r>
          </a:p>
          <a:p>
            <a:r>
              <a:rPr lang="ja-JP" altLang="ja-JP" sz="2000" dirty="0"/>
              <a:t>　ツアー先が２４１㎞（１５０マイル）以上遠方（神戸を基準とするとき、大山などは２４１㎞内ですが、信州などは２４１㎞超となります）の場合には、保護者に保険をかけてもらう必要があるとされています。</a:t>
            </a:r>
          </a:p>
          <a:p>
            <a:r>
              <a:rPr lang="ja-JP" altLang="ja-JP" sz="2000" dirty="0"/>
              <a:t>　このケースでは、青少年交換ではないＨさんと日本人のＩさんについてどの様な配慮をなすべきかが問題となります。①、②については一般的に行われていると思われますが、Ｆさん達が通っている高校にも連絡しておくことが望ましいと思われます。</a:t>
            </a:r>
          </a:p>
        </p:txBody>
      </p:sp>
      <p:pic>
        <p:nvPicPr>
          <p:cNvPr id="9"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81337" y="1023412"/>
            <a:ext cx="8069986" cy="1569660"/>
          </a:xfrm>
          <a:prstGeom prst="rect">
            <a:avLst/>
          </a:prstGeom>
          <a:noFill/>
        </p:spPr>
        <p:txBody>
          <a:bodyPr wrap="square" rtlCol="0">
            <a:spAutoFit/>
          </a:bodyPr>
          <a:lstStyle/>
          <a:p>
            <a:r>
              <a:rPr lang="ja-JP" altLang="ja-JP" sz="2400" dirty="0"/>
              <a:t>①　スキーツアーなど一泊旅行を定期的に行っているクラブもあると思われます。このケースでは、Ｆさんと同世代の子供達を一緒に連れて行って、Ｆさんがツアーに参加し易くしようと考えたものと思われます。</a:t>
            </a:r>
          </a:p>
        </p:txBody>
      </p:sp>
    </p:spTree>
    <p:extLst>
      <p:ext uri="{BB962C8B-B14F-4D97-AF65-F5344CB8AC3E}">
        <p14:creationId xmlns:p14="http://schemas.microsoft.com/office/powerpoint/2010/main" val="267991828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52426" y="1463040"/>
            <a:ext cx="8180014" cy="509587"/>
          </a:xfrm>
        </p:spPr>
        <p:txBody>
          <a:bodyPr>
            <a:normAutofit/>
          </a:bodyPr>
          <a:lstStyle/>
          <a:p>
            <a:r>
              <a:rPr lang="ja-JP" altLang="ja-JP" sz="2400" dirty="0">
                <a:solidFill>
                  <a:srgbClr val="00B0F0"/>
                </a:solidFill>
              </a:rPr>
              <a:t>④スキーで怪我をしたとき、どの様に対応するか</a:t>
            </a:r>
            <a:r>
              <a:rPr lang="ja-JP" altLang="ja-JP" sz="2400" kern="100" dirty="0">
                <a:solidFill>
                  <a:srgbClr val="00B0F0"/>
                </a:solidFill>
                <a:ea typeface="ＭＳ 明朝"/>
                <a:cs typeface="Times New Roman"/>
              </a:rPr>
              <a:t>。</a:t>
            </a:r>
            <a:endParaRPr lang="ja-JP" altLang="en-US" sz="2400" dirty="0">
              <a:solidFill>
                <a:srgbClr val="00B0F0"/>
              </a:solidFill>
            </a:endParaRPr>
          </a:p>
          <a:p>
            <a:endParaRPr kumimoji="1" lang="ja-JP" altLang="en-US" dirty="0"/>
          </a:p>
        </p:txBody>
      </p:sp>
      <p:sp>
        <p:nvSpPr>
          <p:cNvPr id="5" name="コンテンツ プレースホルダー 4"/>
          <p:cNvSpPr>
            <a:spLocks noGrp="1"/>
          </p:cNvSpPr>
          <p:nvPr>
            <p:ph sz="quarter" idx="13"/>
          </p:nvPr>
        </p:nvSpPr>
        <p:spPr>
          <a:xfrm>
            <a:off x="280417" y="2204864"/>
            <a:ext cx="8396038" cy="4081616"/>
          </a:xfrm>
        </p:spPr>
        <p:txBody>
          <a:bodyPr>
            <a:noAutofit/>
          </a:bodyPr>
          <a:lstStyle/>
          <a:p>
            <a:r>
              <a:rPr lang="ja-JP" altLang="en-US" sz="2000" dirty="0"/>
              <a:t>④</a:t>
            </a:r>
            <a:r>
              <a:rPr lang="ja-JP" altLang="ja-JP" sz="2000" dirty="0"/>
              <a:t>　スキーの場合、怪我が発生しやすいと思われます。予め保護者と連絡を取り合っていれば、第一段階の連絡については問題なく処理できますが、治療費などについては、保険が掛けられているか否かが問題となります。</a:t>
            </a:r>
          </a:p>
          <a:p>
            <a:r>
              <a:rPr lang="ja-JP" altLang="ja-JP" sz="2000" dirty="0"/>
              <a:t>　</a:t>
            </a:r>
            <a:r>
              <a:rPr lang="ja-JP" altLang="ja-JP" sz="2000" dirty="0" smtClean="0"/>
              <a:t>ツアー</a:t>
            </a:r>
            <a:r>
              <a:rPr lang="ja-JP" altLang="ja-JP" sz="2000" dirty="0"/>
              <a:t>に保険が掛けられている場合は、大半の問題は解決されると思われますが、いずれにしても事前に保険の有無を確認しておく必要があると思われます。</a:t>
            </a:r>
          </a:p>
          <a:p>
            <a:r>
              <a:rPr lang="ja-JP" altLang="ja-JP" sz="2000" dirty="0"/>
              <a:t>　</a:t>
            </a:r>
            <a:r>
              <a:rPr lang="ja-JP" altLang="ja-JP" sz="2000" dirty="0" smtClean="0"/>
              <a:t>なお</a:t>
            </a:r>
            <a:r>
              <a:rPr lang="ja-JP" altLang="ja-JP" sz="2000" dirty="0"/>
              <a:t>、青少年交換生が怪我をした場合には、地区のマニュアルに従って、地区への報告をする必要があります。</a:t>
            </a:r>
          </a:p>
          <a:p>
            <a:endParaRPr kumimoji="1" lang="ja-JP" altLang="en-US" sz="2000" dirty="0"/>
          </a:p>
        </p:txBody>
      </p:sp>
      <p:sp>
        <p:nvSpPr>
          <p:cNvPr id="6" name="タイトル 5"/>
          <p:cNvSpPr>
            <a:spLocks noGrp="1"/>
          </p:cNvSpPr>
          <p:nvPr>
            <p:ph type="title"/>
          </p:nvPr>
        </p:nvSpPr>
        <p:spPr/>
        <p:txBody>
          <a:bodyPr/>
          <a:lstStyle/>
          <a:p>
            <a:r>
              <a:rPr lang="ja-JP" altLang="ja-JP" dirty="0">
                <a:solidFill>
                  <a:srgbClr val="00B0F0"/>
                </a:solidFill>
              </a:rPr>
              <a:t>【問題点</a:t>
            </a:r>
            <a:r>
              <a:rPr lang="ja-JP" altLang="ja-JP" dirty="0" smtClean="0">
                <a:solidFill>
                  <a:srgbClr val="00B0F0"/>
                </a:solidFill>
              </a:rPr>
              <a:t>】</a:t>
            </a:r>
            <a:r>
              <a:rPr lang="ja-JP" altLang="en-US" dirty="0" smtClean="0">
                <a:solidFill>
                  <a:srgbClr val="00B0F0"/>
                </a:solidFill>
              </a:rPr>
              <a:t>解説　</a:t>
            </a:r>
            <a:r>
              <a:rPr lang="en-US" altLang="ja-JP" dirty="0" smtClean="0">
                <a:solidFill>
                  <a:srgbClr val="00B0F0"/>
                </a:solidFill>
              </a:rPr>
              <a:t>2-2-2</a:t>
            </a:r>
            <a:endParaRPr kumimoji="1" lang="ja-JP" altLang="en-US" dirty="0"/>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155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251518" y="1484784"/>
            <a:ext cx="8568953" cy="5112568"/>
          </a:xfrm>
        </p:spPr>
        <p:txBody>
          <a:bodyPr>
            <a:noAutofit/>
          </a:bodyPr>
          <a:lstStyle/>
          <a:p>
            <a:pPr marL="0" indent="0">
              <a:buNone/>
            </a:pPr>
            <a:r>
              <a:rPr lang="ja-JP" altLang="ja-JP" sz="2400" dirty="0"/>
              <a:t>（３）　Ｆさんはすっかり日本になじみ、地区内だけでなく、地区外の青少年交換生とも親しくなり、ある日大阪で、１０人位の青少年交換生が集まって、カラオケでパーティをしました</a:t>
            </a:r>
            <a:r>
              <a:rPr lang="ja-JP" altLang="ja-JP" sz="2400" dirty="0" smtClean="0"/>
              <a:t>。</a:t>
            </a:r>
            <a:endParaRPr lang="ja-JP" altLang="en-US" sz="2400" dirty="0" smtClean="0"/>
          </a:p>
          <a:p>
            <a:pPr marL="0" indent="0">
              <a:buNone/>
            </a:pPr>
            <a:r>
              <a:rPr lang="ja-JP" altLang="ja-JP" sz="2000" dirty="0" smtClean="0"/>
              <a:t>段々</a:t>
            </a:r>
            <a:r>
              <a:rPr lang="ja-JP" altLang="ja-JP" sz="2000" dirty="0"/>
              <a:t>雰囲気が盛り上がり、１人の交換生がチューハイを頼んで飲み始めました</a:t>
            </a:r>
            <a:r>
              <a:rPr lang="ja-JP" altLang="ja-JP" sz="2000" dirty="0" smtClean="0"/>
              <a:t>。</a:t>
            </a:r>
            <a:endParaRPr lang="ja-JP" altLang="en-US" sz="2000" dirty="0" smtClean="0"/>
          </a:p>
          <a:p>
            <a:pPr marL="0" indent="0">
              <a:buNone/>
            </a:pPr>
            <a:r>
              <a:rPr lang="ja-JP" altLang="ja-JP" sz="2000" dirty="0" smtClean="0"/>
              <a:t>Ｆ</a:t>
            </a:r>
            <a:r>
              <a:rPr lang="ja-JP" altLang="ja-JP" sz="2000" dirty="0"/>
              <a:t>さんは青少年交換生の４Ｄルールを知っていましたから、自分はお酒は飲みませんでしたが、他に２～３人の交換生がお酒を飲む時も積極的には止めませんでした。</a:t>
            </a:r>
          </a:p>
          <a:p>
            <a:pPr marL="0" indent="0">
              <a:buNone/>
            </a:pPr>
            <a:r>
              <a:rPr lang="ja-JP" altLang="ja-JP" sz="2000" dirty="0" smtClean="0"/>
              <a:t>後日</a:t>
            </a:r>
            <a:r>
              <a:rPr lang="ja-JP" altLang="ja-JP" sz="2000" dirty="0"/>
              <a:t>、他地区で、パーティの際の飲酒の件が発覚し、地区事務局を通じて乙クラブへも事実確認があり、このことが分かりました。</a:t>
            </a:r>
          </a:p>
          <a:p>
            <a:pPr marL="0" indent="0">
              <a:buNone/>
            </a:pPr>
            <a:r>
              <a:rPr lang="ja-JP" altLang="ja-JP" sz="2000" dirty="0" smtClean="0"/>
              <a:t>地区</a:t>
            </a:r>
            <a:r>
              <a:rPr lang="ja-JP" altLang="ja-JP" sz="2000" dirty="0"/>
              <a:t>は取り敢えず危機管理委員会で協議することになりました。</a:t>
            </a:r>
          </a:p>
          <a:p>
            <a:endParaRPr kumimoji="1" lang="ja-JP" altLang="en-US" sz="2400" dirty="0"/>
          </a:p>
        </p:txBody>
      </p:sp>
      <p:sp>
        <p:nvSpPr>
          <p:cNvPr id="2" name="タイトル 1"/>
          <p:cNvSpPr>
            <a:spLocks noGrp="1"/>
          </p:cNvSpPr>
          <p:nvPr>
            <p:ph type="title"/>
          </p:nvPr>
        </p:nvSpPr>
        <p:spPr>
          <a:xfrm>
            <a:off x="352426" y="228600"/>
            <a:ext cx="8396038" cy="1066800"/>
          </a:xfrm>
        </p:spPr>
        <p:txBody>
          <a:bodyPr>
            <a:noAutofit/>
          </a:bodyPr>
          <a:lstStyle/>
          <a:p>
            <a:r>
              <a:rPr lang="ja-JP" altLang="ja-JP" sz="3200" dirty="0" smtClean="0">
                <a:solidFill>
                  <a:srgbClr val="00B0F0"/>
                </a:solidFill>
              </a:rPr>
              <a:t>１</a:t>
            </a:r>
            <a:r>
              <a:rPr lang="ja-JP" altLang="en-US" sz="3200" dirty="0">
                <a:solidFill>
                  <a:srgbClr val="00B0F0"/>
                </a:solidFill>
              </a:rPr>
              <a:t> </a:t>
            </a:r>
            <a:r>
              <a:rPr lang="ja-JP" altLang="ja-JP" sz="3200" dirty="0" smtClean="0">
                <a:solidFill>
                  <a:srgbClr val="00B0F0"/>
                </a:solidFill>
              </a:rPr>
              <a:t>外国人</a:t>
            </a:r>
            <a:r>
              <a:rPr lang="ja-JP" altLang="ja-JP" sz="3200" dirty="0">
                <a:solidFill>
                  <a:srgbClr val="00B0F0"/>
                </a:solidFill>
              </a:rPr>
              <a:t>（</a:t>
            </a:r>
            <a:r>
              <a:rPr lang="ja-JP" altLang="en-US" sz="3200" dirty="0">
                <a:solidFill>
                  <a:srgbClr val="00B0F0"/>
                </a:solidFill>
              </a:rPr>
              <a:t>未成年</a:t>
            </a:r>
            <a:r>
              <a:rPr lang="ja-JP" altLang="ja-JP" sz="3200" dirty="0">
                <a:solidFill>
                  <a:srgbClr val="00B0F0"/>
                </a:solidFill>
              </a:rPr>
              <a:t>）留学生の例</a:t>
            </a:r>
            <a:r>
              <a:rPr lang="ja-JP" altLang="en-US" sz="3200" dirty="0">
                <a:solidFill>
                  <a:srgbClr val="00B0F0"/>
                </a:solidFill>
              </a:rPr>
              <a:t>（</a:t>
            </a:r>
            <a:r>
              <a:rPr lang="en-US" altLang="ja-JP" sz="3200" dirty="0">
                <a:solidFill>
                  <a:srgbClr val="00B0F0"/>
                </a:solidFill>
              </a:rPr>
              <a:t>3</a:t>
            </a:r>
            <a:r>
              <a:rPr lang="ja-JP" altLang="en-US" sz="3200" dirty="0">
                <a:solidFill>
                  <a:srgbClr val="00B0F0"/>
                </a:solidFill>
              </a:rPr>
              <a:t>）</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6905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23528" y="476672"/>
            <a:ext cx="7848872" cy="1066800"/>
          </a:xfrm>
        </p:spPr>
        <p:txBody>
          <a:bodyPr>
            <a:noAutofit/>
          </a:bodyPr>
          <a:lstStyle/>
          <a:p>
            <a:r>
              <a:rPr kumimoji="0" lang="ja-JP" altLang="en-US" sz="4400" b="1" dirty="0">
                <a:gradFill>
                  <a:gsLst>
                    <a:gs pos="0">
                      <a:schemeClr val="tx1">
                        <a:alpha val="92000"/>
                      </a:schemeClr>
                    </a:gs>
                    <a:gs pos="45000">
                      <a:schemeClr val="tx1">
                        <a:alpha val="51000"/>
                      </a:schemeClr>
                    </a:gs>
                    <a:gs pos="100000">
                      <a:schemeClr val="tx1"/>
                    </a:gs>
                  </a:gsLst>
                  <a:lin ang="3600000" scaled="0"/>
                </a:gradFill>
              </a:rPr>
              <a:t>危機</a:t>
            </a:r>
            <a:r>
              <a:rPr kumimoji="0" lang="ja-JP" altLang="en-US" sz="4400" b="1" dirty="0" smtClean="0">
                <a:gradFill>
                  <a:gsLst>
                    <a:gs pos="0">
                      <a:schemeClr val="tx1">
                        <a:alpha val="92000"/>
                      </a:schemeClr>
                    </a:gs>
                    <a:gs pos="45000">
                      <a:schemeClr val="tx1">
                        <a:alpha val="51000"/>
                      </a:schemeClr>
                    </a:gs>
                    <a:gs pos="100000">
                      <a:schemeClr val="tx1"/>
                    </a:gs>
                  </a:gsLst>
                  <a:lin ang="3600000" scaled="0"/>
                </a:gradFill>
              </a:rPr>
              <a:t>管理セミナーの</a:t>
            </a:r>
            <a:r>
              <a:rPr kumimoji="0" lang="ja-JP" altLang="en-US" sz="4400" b="1" dirty="0">
                <a:gradFill>
                  <a:gsLst>
                    <a:gs pos="0">
                      <a:schemeClr val="tx1">
                        <a:alpha val="92000"/>
                      </a:schemeClr>
                    </a:gs>
                    <a:gs pos="45000">
                      <a:schemeClr val="tx1">
                        <a:alpha val="51000"/>
                      </a:schemeClr>
                    </a:gs>
                    <a:gs pos="100000">
                      <a:schemeClr val="tx1"/>
                    </a:gs>
                  </a:gsLst>
                  <a:lin ang="3600000" scaled="0"/>
                </a:gradFill>
              </a:rPr>
              <a:t>ご</a:t>
            </a:r>
            <a:r>
              <a:rPr kumimoji="0" lang="ja-JP" altLang="en-US" sz="4400" b="1" dirty="0" smtClean="0">
                <a:gradFill>
                  <a:gsLst>
                    <a:gs pos="0">
                      <a:schemeClr val="tx1">
                        <a:alpha val="92000"/>
                      </a:schemeClr>
                    </a:gs>
                    <a:gs pos="45000">
                      <a:schemeClr val="tx1">
                        <a:alpha val="51000"/>
                      </a:schemeClr>
                    </a:gs>
                    <a:gs pos="100000">
                      <a:schemeClr val="tx1"/>
                    </a:gs>
                  </a:gsLst>
                  <a:lin ang="3600000" scaled="0"/>
                </a:gradFill>
              </a:rPr>
              <a:t>提案</a:t>
            </a:r>
            <a:endParaRPr kumimoji="0" lang="ja-JP" altLang="en-US" sz="4400" b="1" dirty="0">
              <a:gradFill>
                <a:gsLst>
                  <a:gs pos="0">
                    <a:schemeClr val="tx1">
                      <a:alpha val="92000"/>
                    </a:schemeClr>
                  </a:gs>
                  <a:gs pos="45000">
                    <a:schemeClr val="tx1">
                      <a:alpha val="51000"/>
                    </a:schemeClr>
                  </a:gs>
                  <a:gs pos="100000">
                    <a:schemeClr val="tx1"/>
                  </a:gs>
                </a:gsLst>
                <a:lin ang="3600000" scaled="0"/>
              </a:gradFill>
            </a:endParaRPr>
          </a:p>
        </p:txBody>
      </p:sp>
      <p:sp>
        <p:nvSpPr>
          <p:cNvPr id="7" name="テキスト ボックス 6"/>
          <p:cNvSpPr txBox="1"/>
          <p:nvPr/>
        </p:nvSpPr>
        <p:spPr>
          <a:xfrm>
            <a:off x="179512" y="1916832"/>
            <a:ext cx="8712968" cy="4832092"/>
          </a:xfrm>
          <a:prstGeom prst="rect">
            <a:avLst/>
          </a:prstGeom>
          <a:noFill/>
        </p:spPr>
        <p:txBody>
          <a:bodyPr wrap="square" rtlCol="0">
            <a:spAutoFit/>
          </a:bodyPr>
          <a:lstStyle/>
          <a:p>
            <a:r>
              <a:rPr lang="en-US" altLang="ja-JP" sz="2800" dirty="0" smtClean="0"/>
              <a:t>1.</a:t>
            </a:r>
            <a:r>
              <a:rPr lang="ja-JP" altLang="en-US" sz="2800" dirty="0" smtClean="0"/>
              <a:t>クラブ危機管理委員会の設置　→</a:t>
            </a:r>
          </a:p>
          <a:p>
            <a:r>
              <a:rPr lang="ja-JP" altLang="en-US" sz="2800" dirty="0" smtClean="0"/>
              <a:t>  </a:t>
            </a:r>
          </a:p>
          <a:p>
            <a:r>
              <a:rPr lang="ja-JP" altLang="en-US" sz="2800" dirty="0" smtClean="0"/>
              <a:t> 　　　　</a:t>
            </a:r>
            <a:r>
              <a:rPr lang="en-US" altLang="ja-JP" sz="2800" dirty="0" smtClean="0">
                <a:solidFill>
                  <a:srgbClr val="FF0000"/>
                </a:solidFill>
              </a:rPr>
              <a:t>※</a:t>
            </a:r>
            <a:r>
              <a:rPr lang="ja-JP" altLang="en-US" sz="2800" dirty="0" smtClean="0">
                <a:solidFill>
                  <a:srgbClr val="FF0000"/>
                </a:solidFill>
              </a:rPr>
              <a:t> 有事における実務的対応・連絡等を担当</a:t>
            </a:r>
          </a:p>
          <a:p>
            <a:endParaRPr lang="ja-JP" altLang="en-US" sz="2800" dirty="0" smtClean="0"/>
          </a:p>
          <a:p>
            <a:r>
              <a:rPr lang="ja-JP" altLang="en-US" sz="2800" dirty="0" smtClean="0"/>
              <a:t>　</a:t>
            </a:r>
            <a:r>
              <a:rPr lang="en-US" altLang="ja-JP" sz="2800" dirty="0" smtClean="0"/>
              <a:t>(</a:t>
            </a:r>
            <a:r>
              <a:rPr lang="ja-JP" altLang="en-US" sz="2800" dirty="0" smtClean="0"/>
              <a:t>例 </a:t>
            </a:r>
            <a:r>
              <a:rPr lang="en-US" altLang="ja-JP" sz="2800" dirty="0" smtClean="0"/>
              <a:t>: </a:t>
            </a:r>
            <a:r>
              <a:rPr lang="ja-JP" altLang="en-US" sz="2800" dirty="0" smtClean="0"/>
              <a:t>会長、幹事、クラブ奉仕・青少年奉仕委員長、</a:t>
            </a:r>
          </a:p>
          <a:p>
            <a:r>
              <a:rPr lang="ja-JP" altLang="en-US" sz="2800" dirty="0"/>
              <a:t>　</a:t>
            </a:r>
            <a:r>
              <a:rPr lang="ja-JP" altLang="en-US" sz="2800" dirty="0" smtClean="0"/>
              <a:t>　　　　　事業担当委員長、広報担当委員長</a:t>
            </a:r>
            <a:r>
              <a:rPr lang="en-US" altLang="ja-JP" sz="2800" dirty="0" smtClean="0"/>
              <a:t>)</a:t>
            </a:r>
            <a:endParaRPr lang="ja-JP" altLang="en-US" sz="2800" dirty="0" smtClean="0"/>
          </a:p>
          <a:p>
            <a:r>
              <a:rPr lang="ja-JP" altLang="en-US" sz="2800" dirty="0" smtClean="0"/>
              <a:t>　　</a:t>
            </a:r>
          </a:p>
          <a:p>
            <a:r>
              <a:rPr lang="en-US" altLang="ja-JP" sz="2800" dirty="0"/>
              <a:t>2</a:t>
            </a:r>
            <a:r>
              <a:rPr lang="en-US" altLang="ja-JP" sz="2800" dirty="0" smtClean="0"/>
              <a:t>.</a:t>
            </a:r>
            <a:r>
              <a:rPr lang="ja-JP" altLang="en-US" sz="2800" dirty="0" smtClean="0"/>
              <a:t>クラブ危機管理マニュアルの作成　</a:t>
            </a:r>
          </a:p>
          <a:p>
            <a:r>
              <a:rPr lang="ja-JP" altLang="en-US" sz="2800" dirty="0" smtClean="0"/>
              <a:t>　　</a:t>
            </a:r>
          </a:p>
          <a:p>
            <a:r>
              <a:rPr lang="ja-JP" altLang="en-US" sz="2800" dirty="0"/>
              <a:t>　</a:t>
            </a:r>
            <a:r>
              <a:rPr lang="ja-JP" altLang="en-US" sz="2800" dirty="0" smtClean="0"/>
              <a:t>　　　</a:t>
            </a:r>
            <a:r>
              <a:rPr lang="ja-JP" altLang="en-US" sz="2800" dirty="0"/>
              <a:t> </a:t>
            </a:r>
            <a:r>
              <a:rPr lang="en-US" altLang="ja-JP" sz="2800" dirty="0" smtClean="0">
                <a:solidFill>
                  <a:srgbClr val="FF0000"/>
                </a:solidFill>
              </a:rPr>
              <a:t>※ </a:t>
            </a:r>
            <a:r>
              <a:rPr lang="ja-JP" altLang="en-US" sz="2800" dirty="0" smtClean="0">
                <a:solidFill>
                  <a:srgbClr val="FF0000"/>
                </a:solidFill>
              </a:rPr>
              <a:t>有事の対応・対応後の検証</a:t>
            </a:r>
          </a:p>
          <a:p>
            <a:endParaRPr kumimoji="1" lang="ja-JP" altLang="en-US" sz="2800" dirty="0"/>
          </a:p>
        </p:txBody>
      </p:sp>
      <p:pic>
        <p:nvPicPr>
          <p:cNvPr id="8"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6408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animEffect transition="in" filter="fade">
                                      <p:cBhvr>
                                        <p:cTn id="56" dur="1000"/>
                                        <p:tgtEl>
                                          <p:spTgt spid="7">
                                            <p:txEl>
                                              <p:pRg st="8" end="8"/>
                                            </p:txEl>
                                          </p:spTgt>
                                        </p:tgtEl>
                                      </p:cBhvr>
                                    </p:animEffect>
                                    <p:anim calcmode="lin" valueType="num">
                                      <p:cBhvr>
                                        <p:cTn id="5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fade">
                                      <p:cBhvr>
                                        <p:cTn id="63" dur="1000"/>
                                        <p:tgtEl>
                                          <p:spTgt spid="7">
                                            <p:txEl>
                                              <p:pRg st="9" end="9"/>
                                            </p:txEl>
                                          </p:spTgt>
                                        </p:tgtEl>
                                      </p:cBhvr>
                                    </p:animEffect>
                                    <p:anim calcmode="lin" valueType="num">
                                      <p:cBhvr>
                                        <p:cTn id="6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323528" y="1124744"/>
            <a:ext cx="8280920" cy="1080120"/>
          </a:xfrm>
        </p:spPr>
        <p:txBody>
          <a:bodyPr>
            <a:noAutofit/>
          </a:bodyPr>
          <a:lstStyle/>
          <a:p>
            <a:r>
              <a:rPr lang="ja-JP" altLang="ja-JP" sz="2400" dirty="0">
                <a:solidFill>
                  <a:srgbClr val="00B0F0"/>
                </a:solidFill>
              </a:rPr>
              <a:t>①青少年交換生だけの集まりで、一部にせよ飲酒があった事実についてクラブとしてどのように対応するか。</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369260" y="3933056"/>
            <a:ext cx="8163180" cy="2520280"/>
          </a:xfrm>
        </p:spPr>
        <p:txBody>
          <a:bodyPr>
            <a:normAutofit/>
          </a:bodyPr>
          <a:lstStyle/>
          <a:p>
            <a:r>
              <a:rPr lang="ja-JP" altLang="ja-JP" dirty="0"/>
              <a:t>　</a:t>
            </a:r>
            <a:r>
              <a:rPr lang="ja-JP" altLang="ja-JP" sz="2000" dirty="0" smtClean="0"/>
              <a:t>Ｆ</a:t>
            </a:r>
            <a:r>
              <a:rPr lang="ja-JP" altLang="ja-JP" sz="2000" dirty="0"/>
              <a:t>さんが飲酒の場に居たことは、Ｆさんからの報告ではなく、他地区からの情報によって判明したものであることが、どの様に評価されるかが問題となるところでしょうか。</a:t>
            </a:r>
          </a:p>
          <a:p>
            <a:r>
              <a:rPr lang="ja-JP" altLang="ja-JP" sz="2000" dirty="0"/>
              <a:t>　</a:t>
            </a:r>
            <a:r>
              <a:rPr lang="ja-JP" altLang="ja-JP" sz="2000" dirty="0" smtClean="0"/>
              <a:t>事実</a:t>
            </a:r>
            <a:r>
              <a:rPr lang="ja-JP" altLang="ja-JP" sz="2000" dirty="0"/>
              <a:t>調査をする場合には、他地区、他クラブとの共同作業となるものと思われますが、事後の対策の為、その調査は避けられないことになるでしょう。</a:t>
            </a:r>
          </a:p>
          <a:p>
            <a:endParaRPr kumimoji="1" lang="ja-JP" altLang="en-US" dirty="0"/>
          </a:p>
        </p:txBody>
      </p:sp>
      <p:sp>
        <p:nvSpPr>
          <p:cNvPr id="4" name="タイトル 3"/>
          <p:cNvSpPr>
            <a:spLocks noGrp="1"/>
          </p:cNvSpPr>
          <p:nvPr>
            <p:ph type="title"/>
          </p:nvPr>
        </p:nvSpPr>
        <p:spPr>
          <a:xfrm>
            <a:off x="323528" y="-99392"/>
            <a:ext cx="7680960" cy="1066800"/>
          </a:xfrm>
        </p:spPr>
        <p:txBody>
          <a:bodyPr/>
          <a:lstStyle/>
          <a:p>
            <a:r>
              <a:rPr lang="ja-JP" altLang="ja-JP" sz="4400" dirty="0">
                <a:solidFill>
                  <a:srgbClr val="00B0F0"/>
                </a:solidFill>
              </a:rPr>
              <a:t>【問題点</a:t>
            </a:r>
            <a:r>
              <a:rPr lang="ja-JP" altLang="ja-JP" sz="4400" dirty="0" smtClean="0">
                <a:solidFill>
                  <a:srgbClr val="00B0F0"/>
                </a:solidFill>
              </a:rPr>
              <a:t>】</a:t>
            </a:r>
            <a:r>
              <a:rPr lang="ja-JP" altLang="en-US" sz="4400" dirty="0" smtClean="0">
                <a:solidFill>
                  <a:srgbClr val="00B0F0"/>
                </a:solidFill>
              </a:rPr>
              <a:t>解説　</a:t>
            </a:r>
            <a:r>
              <a:rPr lang="en-US" altLang="ja-JP" sz="4400" dirty="0" smtClean="0">
                <a:solidFill>
                  <a:srgbClr val="00B0F0"/>
                </a:solidFill>
              </a:rPr>
              <a:t>2-3-1</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69259" y="2204864"/>
            <a:ext cx="8280918" cy="1323439"/>
          </a:xfrm>
          <a:prstGeom prst="rect">
            <a:avLst/>
          </a:prstGeom>
          <a:noFill/>
        </p:spPr>
        <p:txBody>
          <a:bodyPr wrap="square" rtlCol="0">
            <a:spAutoFit/>
          </a:bodyPr>
          <a:lstStyle/>
          <a:p>
            <a:r>
              <a:rPr lang="ja-JP" altLang="ja-JP" sz="2000" dirty="0"/>
              <a:t>①　青少年交換生は４Ｄルール（</a:t>
            </a:r>
            <a:r>
              <a:rPr lang="en-US" altLang="ja-JP" sz="2000" dirty="0" err="1"/>
              <a:t>Drink,Drive,Drug,Date</a:t>
            </a:r>
            <a:r>
              <a:rPr lang="ja-JP" altLang="ja-JP" sz="2000" dirty="0"/>
              <a:t>）の順守が義務となっています</a:t>
            </a:r>
            <a:r>
              <a:rPr lang="ja-JP" altLang="ja-JP" sz="2000" dirty="0" smtClean="0"/>
              <a:t>。４Ｄ</a:t>
            </a:r>
            <a:r>
              <a:rPr lang="ja-JP" altLang="ja-JP" sz="2000" dirty="0"/>
              <a:t>ルールは交換生のプライベート活動においても適用されますから、チューハイなどを飲んだ交換生は、場合によってガバナーの判断で即時帰国という処分も考えられるところです。</a:t>
            </a:r>
          </a:p>
        </p:txBody>
      </p:sp>
    </p:spTree>
    <p:extLst>
      <p:ext uri="{BB962C8B-B14F-4D97-AF65-F5344CB8AC3E}">
        <p14:creationId xmlns:p14="http://schemas.microsoft.com/office/powerpoint/2010/main" val="2812570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half" idx="15"/>
          </p:nvPr>
        </p:nvSpPr>
        <p:spPr>
          <a:xfrm>
            <a:off x="520129" y="1556792"/>
            <a:ext cx="8136904" cy="1008112"/>
          </a:xfrm>
        </p:spPr>
        <p:txBody>
          <a:bodyPr>
            <a:noAutofit/>
          </a:bodyPr>
          <a:lstStyle/>
          <a:p>
            <a:r>
              <a:rPr lang="ja-JP" altLang="ja-JP" sz="2400" dirty="0">
                <a:solidFill>
                  <a:srgbClr val="00B0F0"/>
                </a:solidFill>
              </a:rPr>
              <a:t>②もしＦさんも実は飲酒していたことが分かった時はどうするのか。</a:t>
            </a:r>
            <a:endParaRPr kumimoji="1" lang="ja-JP" altLang="en-US" sz="2400" dirty="0">
              <a:solidFill>
                <a:srgbClr val="00B0F0"/>
              </a:solidFill>
            </a:endParaRPr>
          </a:p>
        </p:txBody>
      </p:sp>
      <p:sp>
        <p:nvSpPr>
          <p:cNvPr id="2" name="コンテンツ プレースホルダー 1"/>
          <p:cNvSpPr>
            <a:spLocks noGrp="1"/>
          </p:cNvSpPr>
          <p:nvPr>
            <p:ph sz="quarter" idx="14"/>
          </p:nvPr>
        </p:nvSpPr>
        <p:spPr>
          <a:xfrm>
            <a:off x="395535" y="2708920"/>
            <a:ext cx="8280920" cy="1944216"/>
          </a:xfrm>
        </p:spPr>
        <p:txBody>
          <a:bodyPr>
            <a:normAutofit/>
          </a:bodyPr>
          <a:lstStyle/>
          <a:p>
            <a:r>
              <a:rPr lang="ja-JP" altLang="ja-JP" sz="2000" dirty="0"/>
              <a:t>②　Ｆさんが自分でも飲酒していた場合には、地区危機管理委員会の調査に基づき、ガバナーが判断することとなりますが、原則的には即時帰国の可能性が高いといいうことを認識しておく方がよいと思われます。</a:t>
            </a:r>
          </a:p>
          <a:p>
            <a:endParaRPr kumimoji="1" lang="ja-JP" altLang="en-US" sz="2000" dirty="0"/>
          </a:p>
        </p:txBody>
      </p:sp>
      <p:sp>
        <p:nvSpPr>
          <p:cNvPr id="4" name="タイトル 3"/>
          <p:cNvSpPr>
            <a:spLocks noGrp="1"/>
          </p:cNvSpPr>
          <p:nvPr>
            <p:ph type="title"/>
          </p:nvPr>
        </p:nvSpPr>
        <p:spPr>
          <a:xfrm>
            <a:off x="323528" y="332655"/>
            <a:ext cx="7680960" cy="1066800"/>
          </a:xfrm>
        </p:spPr>
        <p:txBody>
          <a:bodyPr/>
          <a:lstStyle/>
          <a:p>
            <a:r>
              <a:rPr lang="ja-JP" altLang="ja-JP" sz="4400" dirty="0">
                <a:solidFill>
                  <a:srgbClr val="00B0F0"/>
                </a:solidFill>
              </a:rPr>
              <a:t>【問題点</a:t>
            </a:r>
            <a:r>
              <a:rPr lang="ja-JP" altLang="ja-JP" sz="4400" dirty="0" smtClean="0">
                <a:solidFill>
                  <a:srgbClr val="00B0F0"/>
                </a:solidFill>
              </a:rPr>
              <a:t>】</a:t>
            </a:r>
            <a:r>
              <a:rPr lang="en-US" altLang="ja-JP" sz="4400" dirty="0" smtClean="0">
                <a:solidFill>
                  <a:srgbClr val="00B0F0"/>
                </a:solidFill>
              </a:rPr>
              <a:t>2-3-2</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3846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08429" y="1628800"/>
            <a:ext cx="8252022" cy="4752528"/>
          </a:xfrm>
        </p:spPr>
        <p:txBody>
          <a:bodyPr>
            <a:normAutofit/>
          </a:bodyPr>
          <a:lstStyle/>
          <a:p>
            <a:pPr marL="0" indent="0">
              <a:buNone/>
            </a:pPr>
            <a:r>
              <a:rPr lang="ja-JP" altLang="ja-JP" sz="2400" dirty="0"/>
              <a:t>（４）　Ｆさんはアメリカに居るときは、バスケットボールや陸上をしていました</a:t>
            </a:r>
            <a:r>
              <a:rPr lang="ja-JP" altLang="ja-JP" sz="2400" dirty="0" smtClean="0"/>
              <a:t>。</a:t>
            </a:r>
            <a:endParaRPr lang="ja-JP" altLang="en-US" sz="2400" dirty="0" smtClean="0"/>
          </a:p>
          <a:p>
            <a:pPr marL="0" indent="0">
              <a:buNone/>
            </a:pPr>
            <a:r>
              <a:rPr lang="ja-JP" altLang="ja-JP" sz="2400" dirty="0" smtClean="0"/>
              <a:t>日本</a:t>
            </a:r>
            <a:r>
              <a:rPr lang="ja-JP" altLang="ja-JP" sz="2400" dirty="0"/>
              <a:t>の高校でもアメリカから来たバスケットボールの選手ということで強く誘われ、直ぐにバスケットボール部に入りました</a:t>
            </a:r>
            <a:r>
              <a:rPr lang="ja-JP" altLang="ja-JP" sz="2400" dirty="0" smtClean="0"/>
              <a:t>。</a:t>
            </a:r>
            <a:endParaRPr lang="ja-JP" altLang="en-US" sz="2400" dirty="0" smtClean="0"/>
          </a:p>
          <a:p>
            <a:pPr marL="0" indent="0">
              <a:buNone/>
            </a:pPr>
            <a:r>
              <a:rPr lang="ja-JP" altLang="ja-JP" sz="2400" dirty="0" smtClean="0"/>
              <a:t>Ｆ</a:t>
            </a:r>
            <a:r>
              <a:rPr lang="ja-JP" altLang="ja-JP" sz="2400" dirty="0"/>
              <a:t>さんは白人で体毛も白く、日本の部員達は珍しがって、Ｆさんの体を触ったりしていました</a:t>
            </a:r>
            <a:r>
              <a:rPr lang="ja-JP" altLang="ja-JP" sz="2400" dirty="0" smtClean="0"/>
              <a:t>。</a:t>
            </a:r>
            <a:endParaRPr lang="ja-JP" altLang="en-US" sz="2400" dirty="0" smtClean="0"/>
          </a:p>
          <a:p>
            <a:pPr marL="0" indent="0">
              <a:buNone/>
            </a:pPr>
            <a:r>
              <a:rPr lang="ja-JP" altLang="ja-JP" sz="2400" dirty="0" smtClean="0"/>
              <a:t>Ｆ</a:t>
            </a:r>
            <a:r>
              <a:rPr lang="ja-JP" altLang="ja-JP" sz="2400" dirty="0"/>
              <a:t>さんは興味半分で体を触られるのが嫌でしたが、我慢していましたが、帰国数ヶ月前になって遂にホストファミリーにそのことを告げました。</a:t>
            </a:r>
          </a:p>
          <a:p>
            <a:endParaRPr kumimoji="1" lang="ja-JP" altLang="en-US" dirty="0"/>
          </a:p>
        </p:txBody>
      </p:sp>
      <p:sp>
        <p:nvSpPr>
          <p:cNvPr id="2" name="タイトル 1"/>
          <p:cNvSpPr>
            <a:spLocks noGrp="1"/>
          </p:cNvSpPr>
          <p:nvPr>
            <p:ph type="title"/>
          </p:nvPr>
        </p:nvSpPr>
        <p:spPr>
          <a:xfrm>
            <a:off x="352426" y="228600"/>
            <a:ext cx="8468046" cy="1066800"/>
          </a:xfrm>
        </p:spPr>
        <p:txBody>
          <a:bodyPr>
            <a:noAutofit/>
          </a:bodyPr>
          <a:lstStyle/>
          <a:p>
            <a:r>
              <a:rPr lang="ja-JP" altLang="ja-JP" sz="3200" dirty="0" smtClean="0">
                <a:solidFill>
                  <a:srgbClr val="00B0F0"/>
                </a:solidFill>
              </a:rPr>
              <a:t>１</a:t>
            </a:r>
            <a:r>
              <a:rPr lang="en-US" altLang="ja-JP" sz="3200" dirty="0" smtClean="0">
                <a:solidFill>
                  <a:srgbClr val="00B0F0"/>
                </a:solidFill>
              </a:rPr>
              <a:t> </a:t>
            </a:r>
            <a:r>
              <a:rPr lang="ja-JP" altLang="ja-JP" sz="3200" dirty="0" smtClean="0">
                <a:solidFill>
                  <a:srgbClr val="00B0F0"/>
                </a:solidFill>
              </a:rPr>
              <a:t>外国人</a:t>
            </a:r>
            <a:r>
              <a:rPr lang="ja-JP" altLang="ja-JP" sz="3200" dirty="0">
                <a:solidFill>
                  <a:srgbClr val="00B0F0"/>
                </a:solidFill>
              </a:rPr>
              <a:t>（</a:t>
            </a:r>
            <a:r>
              <a:rPr lang="ja-JP" altLang="en-US" sz="3200" dirty="0">
                <a:solidFill>
                  <a:srgbClr val="00B0F0"/>
                </a:solidFill>
              </a:rPr>
              <a:t>未成年</a:t>
            </a:r>
            <a:r>
              <a:rPr lang="ja-JP" altLang="ja-JP" sz="3200" dirty="0">
                <a:solidFill>
                  <a:srgbClr val="00B0F0"/>
                </a:solidFill>
              </a:rPr>
              <a:t>）留学生の例</a:t>
            </a:r>
            <a:r>
              <a:rPr lang="ja-JP" altLang="en-US" sz="3200" dirty="0">
                <a:solidFill>
                  <a:srgbClr val="00B0F0"/>
                </a:solidFill>
              </a:rPr>
              <a:t>（</a:t>
            </a:r>
            <a:r>
              <a:rPr lang="en-US" altLang="ja-JP" sz="3200" dirty="0">
                <a:solidFill>
                  <a:srgbClr val="00B0F0"/>
                </a:solidFill>
              </a:rPr>
              <a:t>4</a:t>
            </a:r>
            <a:r>
              <a:rPr lang="ja-JP" altLang="en-US" sz="3200" dirty="0">
                <a:solidFill>
                  <a:srgbClr val="00B0F0"/>
                </a:solidFill>
              </a:rPr>
              <a:t>）</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3275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11560" y="1124744"/>
            <a:ext cx="7922840" cy="474066"/>
          </a:xfrm>
        </p:spPr>
        <p:txBody>
          <a:bodyPr>
            <a:normAutofit/>
          </a:bodyPr>
          <a:lstStyle/>
          <a:p>
            <a:r>
              <a:rPr lang="ja-JP" altLang="ja-JP" sz="2400" dirty="0">
                <a:solidFill>
                  <a:srgbClr val="00B0F0"/>
                </a:solidFill>
              </a:rPr>
              <a:t>①クラブとしては、</a:t>
            </a:r>
            <a:r>
              <a:rPr lang="ja-JP" altLang="ja-JP" sz="2400" dirty="0" smtClean="0">
                <a:solidFill>
                  <a:srgbClr val="00B0F0"/>
                </a:solidFill>
              </a:rPr>
              <a:t>高校</a:t>
            </a:r>
            <a:r>
              <a:rPr lang="ja-JP" altLang="en-US" sz="2400" dirty="0" smtClean="0">
                <a:solidFill>
                  <a:srgbClr val="00B0F0"/>
                </a:solidFill>
              </a:rPr>
              <a:t>と</a:t>
            </a:r>
            <a:r>
              <a:rPr lang="ja-JP" altLang="ja-JP" sz="2400" dirty="0" smtClean="0">
                <a:solidFill>
                  <a:srgbClr val="00B0F0"/>
                </a:solidFill>
              </a:rPr>
              <a:t>どの</a:t>
            </a:r>
            <a:r>
              <a:rPr lang="ja-JP" altLang="ja-JP" sz="2400" dirty="0">
                <a:solidFill>
                  <a:srgbClr val="00B0F0"/>
                </a:solidFill>
              </a:rPr>
              <a:t>ような協議をするか。</a:t>
            </a:r>
            <a:endParaRPr kumimoji="1" lang="ja-JP" altLang="en-US" sz="2400" dirty="0">
              <a:solidFill>
                <a:srgbClr val="00B0F0"/>
              </a:solidFill>
            </a:endParaRPr>
          </a:p>
        </p:txBody>
      </p:sp>
      <p:sp>
        <p:nvSpPr>
          <p:cNvPr id="3" name="コンテンツ プレースホルダー 2"/>
          <p:cNvSpPr>
            <a:spLocks noGrp="1"/>
          </p:cNvSpPr>
          <p:nvPr>
            <p:ph sz="quarter" idx="13"/>
          </p:nvPr>
        </p:nvSpPr>
        <p:spPr>
          <a:xfrm>
            <a:off x="467544" y="1628800"/>
            <a:ext cx="8280920" cy="5112568"/>
          </a:xfrm>
        </p:spPr>
        <p:txBody>
          <a:bodyPr>
            <a:normAutofit/>
          </a:bodyPr>
          <a:lstStyle/>
          <a:p>
            <a:r>
              <a:rPr lang="ja-JP" altLang="ja-JP" sz="2000" dirty="0"/>
              <a:t>①　バスケットボールの母国アメリカの交換生がバスケットボール部に入部することになり、高校側もクラブ員も期待して迎えたことと思います。練習後等に部員同士がたわむれて体を触ったりすることもあるでしょうが、このケースではＦさんの肉体的特徴にだけ関心が集まり、好奇心から他のクラブ員が触っているものと見られます。自分ではコントロールできない肉体的特徴を殊更に露呈されることは決して快いものではないことは他の部員も思い遣るべきであったと思われます。Ｆさんは触られるのは嫌だったのですから、黙示にせよ何らかの抗議の情報が発信されていたと思われます。</a:t>
            </a:r>
          </a:p>
          <a:p>
            <a:r>
              <a:rPr lang="ja-JP" altLang="ja-JP" sz="2000" dirty="0"/>
              <a:t>　</a:t>
            </a:r>
            <a:r>
              <a:rPr lang="ja-JP" altLang="ja-JP" sz="2000" dirty="0" smtClean="0"/>
              <a:t>この</a:t>
            </a:r>
            <a:r>
              <a:rPr lang="ja-JP" altLang="ja-JP" sz="2000" dirty="0"/>
              <a:t>ケースでは、Ｆさんの帰国前に事実が判明したのですから、ホストファミリーがクラブや地区危機管理委員会と連絡を取り合って、クラブ員に説明をしてＦさんを含め今後どうすべきかを話し合ってゆくことが必要になると思われます。Ｆさんの状態によっては、退部、退校も考えられるところですから、クラブはＦさんにとっても学校にとっても最もマイナスの少ない判断をする必要があります。</a:t>
            </a:r>
          </a:p>
          <a:p>
            <a:endParaRPr kumimoji="1" lang="ja-JP" altLang="en-US" dirty="0"/>
          </a:p>
        </p:txBody>
      </p:sp>
      <p:sp>
        <p:nvSpPr>
          <p:cNvPr id="4" name="タイトル 3"/>
          <p:cNvSpPr>
            <a:spLocks noGrp="1"/>
          </p:cNvSpPr>
          <p:nvPr>
            <p:ph type="title"/>
          </p:nvPr>
        </p:nvSpPr>
        <p:spPr>
          <a:xfrm>
            <a:off x="323528" y="0"/>
            <a:ext cx="7680960" cy="1066800"/>
          </a:xfrm>
        </p:spPr>
        <p:txBody>
          <a:bodyPr/>
          <a:lstStyle/>
          <a:p>
            <a:r>
              <a:rPr lang="ja-JP" altLang="ja-JP" sz="4400" dirty="0">
                <a:solidFill>
                  <a:srgbClr val="00B0F0"/>
                </a:solidFill>
              </a:rPr>
              <a:t>【問題点】</a:t>
            </a:r>
            <a:endParaRPr kumimoji="1" lang="ja-JP" altLang="en-US"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6852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2"/>
          </p:nvPr>
        </p:nvSpPr>
        <p:spPr>
          <a:xfrm>
            <a:off x="352426" y="1463040"/>
            <a:ext cx="8468046" cy="957848"/>
          </a:xfrm>
        </p:spPr>
        <p:txBody>
          <a:bodyPr>
            <a:normAutofit/>
          </a:bodyPr>
          <a:lstStyle/>
          <a:p>
            <a:r>
              <a:rPr lang="ja-JP" altLang="ja-JP" sz="2400" dirty="0">
                <a:solidFill>
                  <a:srgbClr val="00B0F0"/>
                </a:solidFill>
              </a:rPr>
              <a:t>②もし、Ｆさんが在日中に事実を明らかにしていなかったら、どの様な問題が予測されるか。</a:t>
            </a:r>
            <a:endParaRPr lang="ja-JP" altLang="en-US" sz="2400" dirty="0">
              <a:solidFill>
                <a:srgbClr val="00B0F0"/>
              </a:solidFill>
            </a:endParaRPr>
          </a:p>
          <a:p>
            <a:endParaRPr kumimoji="1" lang="ja-JP" altLang="en-US" dirty="0"/>
          </a:p>
        </p:txBody>
      </p:sp>
      <p:sp>
        <p:nvSpPr>
          <p:cNvPr id="5" name="コンテンツ プレースホルダー 4"/>
          <p:cNvSpPr>
            <a:spLocks noGrp="1"/>
          </p:cNvSpPr>
          <p:nvPr>
            <p:ph sz="quarter" idx="13"/>
          </p:nvPr>
        </p:nvSpPr>
        <p:spPr>
          <a:xfrm>
            <a:off x="395536" y="2924944"/>
            <a:ext cx="8424936" cy="2376264"/>
          </a:xfrm>
        </p:spPr>
        <p:txBody>
          <a:bodyPr>
            <a:normAutofit/>
          </a:bodyPr>
          <a:lstStyle/>
          <a:p>
            <a:r>
              <a:rPr lang="ja-JP" altLang="ja-JP" sz="2000" dirty="0"/>
              <a:t>②　Ｆさんが帰国後、クラブでの嫌なことを保護者に話した場合、地区もクラブも交換先クラブと慎重に協議してゆく必要があります。Ｆさんが損害賠償請求をした場合、保険会社と相談することになります。</a:t>
            </a:r>
          </a:p>
          <a:p>
            <a:r>
              <a:rPr lang="ja-JP" altLang="ja-JP" sz="2000" dirty="0"/>
              <a:t>　</a:t>
            </a:r>
            <a:r>
              <a:rPr lang="ja-JP" altLang="ja-JP" sz="2000" dirty="0" smtClean="0"/>
              <a:t>アメリカ</a:t>
            </a:r>
            <a:r>
              <a:rPr lang="ja-JP" altLang="ja-JP" sz="2000" dirty="0"/>
              <a:t>の場合、高額の賠償が認められるケースがありますから、そうした点も予め知っておく必要があります。</a:t>
            </a:r>
          </a:p>
          <a:p>
            <a:endParaRPr kumimoji="1" lang="ja-JP" altLang="en-US" sz="2000" dirty="0"/>
          </a:p>
        </p:txBody>
      </p:sp>
      <p:sp>
        <p:nvSpPr>
          <p:cNvPr id="6" name="タイトル 5"/>
          <p:cNvSpPr>
            <a:spLocks noGrp="1"/>
          </p:cNvSpPr>
          <p:nvPr>
            <p:ph type="title"/>
          </p:nvPr>
        </p:nvSpPr>
        <p:spPr/>
        <p:txBody>
          <a:bodyPr/>
          <a:lstStyle/>
          <a:p>
            <a:r>
              <a:rPr lang="ja-JP" altLang="ja-JP" dirty="0">
                <a:solidFill>
                  <a:srgbClr val="00B0F0"/>
                </a:solidFill>
              </a:rPr>
              <a:t>【問題点】</a:t>
            </a:r>
            <a:endParaRPr kumimoji="1" lang="ja-JP" altLang="en-US" dirty="0"/>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42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467543" y="1196752"/>
            <a:ext cx="8208912" cy="1728191"/>
          </a:xfrm>
        </p:spPr>
        <p:txBody>
          <a:bodyPr>
            <a:normAutofit/>
          </a:bodyPr>
          <a:lstStyle/>
          <a:p>
            <a:r>
              <a:rPr lang="ja-JP" altLang="ja-JP" sz="2400" dirty="0"/>
              <a:t>丙クラブには、Ｇさん（５０歳、５年勤務、既婚）とＨさん（２４歳、２年勤務、未婚）の女性事務員が居り、２人とも事務能力は高く、会員は皆２人の事務員に満足しています</a:t>
            </a:r>
            <a:r>
              <a:rPr lang="ja-JP" altLang="ja-JP" sz="2400" dirty="0" smtClean="0"/>
              <a:t>。</a:t>
            </a:r>
            <a:endParaRPr kumimoji="1" lang="ja-JP" altLang="en-US" dirty="0"/>
          </a:p>
        </p:txBody>
      </p:sp>
      <p:sp>
        <p:nvSpPr>
          <p:cNvPr id="3" name="コンテンツ プレースホルダー 2"/>
          <p:cNvSpPr>
            <a:spLocks noGrp="1"/>
          </p:cNvSpPr>
          <p:nvPr>
            <p:ph sz="quarter" idx="13"/>
          </p:nvPr>
        </p:nvSpPr>
        <p:spPr>
          <a:xfrm>
            <a:off x="378385" y="3041576"/>
            <a:ext cx="8280920" cy="3411760"/>
          </a:xfrm>
        </p:spPr>
        <p:txBody>
          <a:bodyPr>
            <a:noAutofit/>
          </a:bodyPr>
          <a:lstStyle/>
          <a:p>
            <a:pPr marL="0" indent="0">
              <a:buNone/>
            </a:pPr>
            <a:r>
              <a:rPr lang="ja-JP" altLang="ja-JP" sz="2000" dirty="0"/>
              <a:t>（１）　会員の内にはパソコン操作能力が無い為、手書きの原稿を事務員に打たせる人が１割位居ます</a:t>
            </a:r>
            <a:r>
              <a:rPr lang="ja-JP" altLang="ja-JP" sz="2000" dirty="0" smtClean="0"/>
              <a:t>。</a:t>
            </a:r>
            <a:endParaRPr lang="ja-JP" altLang="en-US" sz="2000" dirty="0" smtClean="0"/>
          </a:p>
          <a:p>
            <a:pPr marL="0" indent="0">
              <a:buNone/>
            </a:pPr>
            <a:r>
              <a:rPr lang="ja-JP" altLang="ja-JP" sz="2000" dirty="0" smtClean="0"/>
              <a:t>その内に</a:t>
            </a:r>
            <a:r>
              <a:rPr lang="ja-JP" altLang="ja-JP" sz="2000" dirty="0"/>
              <a:t>は、例会の前日夕方頃にＦＡＸを入れ、電話で指示したり、例会の１時間位前に持って来て、例会迄に打ってくれと言ったりする会員も居ます</a:t>
            </a:r>
            <a:r>
              <a:rPr lang="ja-JP" altLang="ja-JP" sz="2000" dirty="0" smtClean="0"/>
              <a:t>。</a:t>
            </a:r>
            <a:endParaRPr lang="ja-JP" altLang="en-US" sz="2000" dirty="0" smtClean="0"/>
          </a:p>
          <a:p>
            <a:pPr marL="0" indent="0">
              <a:buNone/>
            </a:pPr>
            <a:r>
              <a:rPr lang="ja-JP" altLang="ja-JP" sz="2000" dirty="0" smtClean="0"/>
              <a:t>中</a:t>
            </a:r>
            <a:r>
              <a:rPr lang="ja-JP" altLang="ja-JP" sz="2000" dirty="0"/>
              <a:t>には明らかにプライベートの件に関するものがあったりもします</a:t>
            </a:r>
            <a:r>
              <a:rPr lang="ja-JP" altLang="ja-JP" sz="2000" dirty="0" smtClean="0"/>
              <a:t>。</a:t>
            </a:r>
            <a:endParaRPr lang="ja-JP" altLang="en-US" sz="2000" dirty="0" smtClean="0"/>
          </a:p>
          <a:p>
            <a:pPr marL="0" indent="0">
              <a:buNone/>
            </a:pPr>
            <a:r>
              <a:rPr lang="ja-JP" altLang="ja-JP" sz="2000" dirty="0" smtClean="0"/>
              <a:t>特</a:t>
            </a:r>
            <a:r>
              <a:rPr lang="ja-JP" altLang="ja-JP" sz="2000" dirty="0"/>
              <a:t>に２名の会員は、時間に間に合わなかったりすると事務員に大声で怒鳴りつけたりして、その度にその事務員は涙を浮かべていました。</a:t>
            </a:r>
            <a:endParaRPr kumimoji="1" lang="ja-JP" altLang="en-US" sz="2000" dirty="0"/>
          </a:p>
        </p:txBody>
      </p:sp>
      <p:sp>
        <p:nvSpPr>
          <p:cNvPr id="4" name="タイトル 3"/>
          <p:cNvSpPr>
            <a:spLocks noGrp="1"/>
          </p:cNvSpPr>
          <p:nvPr>
            <p:ph type="title"/>
          </p:nvPr>
        </p:nvSpPr>
        <p:spPr>
          <a:xfrm>
            <a:off x="611560" y="188640"/>
            <a:ext cx="7924800" cy="724942"/>
          </a:xfrm>
        </p:spPr>
        <p:txBody>
          <a:bodyPr>
            <a:normAutofit/>
          </a:bodyPr>
          <a:lstStyle/>
          <a:p>
            <a:r>
              <a:rPr lang="ja-JP" altLang="ja-JP" sz="3600" dirty="0" smtClean="0">
                <a:solidFill>
                  <a:srgbClr val="00B0F0"/>
                </a:solidFill>
              </a:rPr>
              <a:t>３</a:t>
            </a:r>
            <a:r>
              <a:rPr lang="en-US" altLang="ja-JP" sz="3600" dirty="0" smtClean="0">
                <a:solidFill>
                  <a:srgbClr val="00B0F0"/>
                </a:solidFill>
              </a:rPr>
              <a:t> </a:t>
            </a:r>
            <a:r>
              <a:rPr lang="ja-JP" altLang="ja-JP" sz="3600" dirty="0" smtClean="0">
                <a:solidFill>
                  <a:srgbClr val="00B0F0"/>
                </a:solidFill>
              </a:rPr>
              <a:t>クラブ</a:t>
            </a:r>
            <a:r>
              <a:rPr lang="ja-JP" altLang="ja-JP" sz="3600" dirty="0">
                <a:solidFill>
                  <a:srgbClr val="00B0F0"/>
                </a:solidFill>
              </a:rPr>
              <a:t>事務局員の例</a:t>
            </a:r>
            <a:r>
              <a:rPr lang="ja-JP" altLang="en-US" sz="3600" dirty="0">
                <a:solidFill>
                  <a:srgbClr val="00B0F0"/>
                </a:solidFill>
              </a:rPr>
              <a:t>（</a:t>
            </a:r>
            <a:r>
              <a:rPr lang="en-US" altLang="ja-JP" sz="3600" dirty="0">
                <a:solidFill>
                  <a:srgbClr val="00B0F0"/>
                </a:solidFill>
              </a:rPr>
              <a:t>1</a:t>
            </a:r>
            <a:r>
              <a:rPr lang="ja-JP" altLang="en-US" sz="3600" dirty="0">
                <a:solidFill>
                  <a:srgbClr val="00B0F0"/>
                </a:solidFill>
              </a:rPr>
              <a:t>）</a:t>
            </a:r>
            <a:endParaRPr lang="ja-JP" altLang="ja-JP" sz="3600" dirty="0">
              <a:solidFill>
                <a:srgbClr val="00B0F0"/>
              </a:solidFill>
            </a:endParaRPr>
          </a:p>
        </p:txBody>
      </p:sp>
      <p:pic>
        <p:nvPicPr>
          <p:cNvPr id="6"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502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09600" y="1600199"/>
            <a:ext cx="7922840" cy="574675"/>
          </a:xfrm>
        </p:spPr>
        <p:txBody>
          <a:bodyPr>
            <a:normAutofit/>
          </a:bodyPr>
          <a:lstStyle/>
          <a:p>
            <a:r>
              <a:rPr lang="ja-JP" altLang="ja-JP" sz="2400" dirty="0">
                <a:solidFill>
                  <a:srgbClr val="00B0F0"/>
                </a:solidFill>
              </a:rPr>
              <a:t>①丙クラブの一部会員の行動は何が問題となりますか。</a:t>
            </a:r>
            <a:endParaRPr kumimoji="1" lang="ja-JP" altLang="en-US" sz="2400" dirty="0">
              <a:solidFill>
                <a:srgbClr val="00B0F0"/>
              </a:solidFill>
            </a:endParaRPr>
          </a:p>
        </p:txBody>
      </p:sp>
      <p:sp>
        <p:nvSpPr>
          <p:cNvPr id="6" name="テキスト プレースホルダー 5"/>
          <p:cNvSpPr>
            <a:spLocks noGrp="1"/>
          </p:cNvSpPr>
          <p:nvPr>
            <p:ph type="body" sz="half" idx="15"/>
          </p:nvPr>
        </p:nvSpPr>
        <p:spPr>
          <a:xfrm>
            <a:off x="611560" y="3789040"/>
            <a:ext cx="7920880" cy="1296144"/>
          </a:xfrm>
        </p:spPr>
        <p:txBody>
          <a:bodyPr>
            <a:noAutofit/>
          </a:bodyPr>
          <a:lstStyle/>
          <a:p>
            <a:r>
              <a:rPr lang="ja-JP" altLang="ja-JP" sz="2400" dirty="0">
                <a:solidFill>
                  <a:srgbClr val="00B0F0"/>
                </a:solidFill>
              </a:rPr>
              <a:t>②問題のある会員が長老会員であり、地元の有力者である為、その会員に注意することをためらう会員が多いときはどうするか。</a:t>
            </a:r>
            <a:endParaRPr kumimoji="1" lang="ja-JP" altLang="en-US" sz="2400" dirty="0">
              <a:solidFill>
                <a:srgbClr val="00B0F0"/>
              </a:solidFill>
            </a:endParaRPr>
          </a:p>
        </p:txBody>
      </p:sp>
      <p:sp>
        <p:nvSpPr>
          <p:cNvPr id="2" name="コンテンツ プレースホルダー 1"/>
          <p:cNvSpPr>
            <a:spLocks noGrp="1"/>
          </p:cNvSpPr>
          <p:nvPr>
            <p:ph sz="quarter" idx="14"/>
          </p:nvPr>
        </p:nvSpPr>
        <p:spPr>
          <a:xfrm>
            <a:off x="539552" y="5373216"/>
            <a:ext cx="7994848" cy="1061864"/>
          </a:xfrm>
        </p:spPr>
        <p:txBody>
          <a:bodyPr/>
          <a:lstStyle/>
          <a:p>
            <a:endParaRPr kumimoji="1" lang="ja-JP" altLang="en-US" dirty="0"/>
          </a:p>
        </p:txBody>
      </p:sp>
      <p:sp>
        <p:nvSpPr>
          <p:cNvPr id="3" name="コンテンツ プレースホルダー 2"/>
          <p:cNvSpPr>
            <a:spLocks noGrp="1"/>
          </p:cNvSpPr>
          <p:nvPr>
            <p:ph sz="quarter" idx="13"/>
          </p:nvPr>
        </p:nvSpPr>
        <p:spPr>
          <a:xfrm>
            <a:off x="609600" y="2209800"/>
            <a:ext cx="7922840" cy="1507232"/>
          </a:xfrm>
        </p:spPr>
        <p:txBody>
          <a:bodyPr/>
          <a:lstStyle/>
          <a:p>
            <a:endParaRPr kumimoji="1" lang="ja-JP" altLang="en-US"/>
          </a:p>
        </p:txBody>
      </p:sp>
      <p:sp>
        <p:nvSpPr>
          <p:cNvPr id="4" name="タイトル 3"/>
          <p:cNvSpPr>
            <a:spLocks noGrp="1"/>
          </p:cNvSpPr>
          <p:nvPr>
            <p:ph type="title"/>
          </p:nvPr>
        </p:nvSpPr>
        <p:spPr/>
        <p:txBody>
          <a:bodyPr/>
          <a:lstStyle/>
          <a:p>
            <a:r>
              <a:rPr lang="ja-JP" altLang="ja-JP" sz="4400" dirty="0">
                <a:solidFill>
                  <a:srgbClr val="00B0F0"/>
                </a:solidFill>
              </a:rPr>
              <a:t>【問題点】</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3276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611560" y="1772816"/>
            <a:ext cx="7924800" cy="2836912"/>
          </a:xfrm>
        </p:spPr>
        <p:txBody>
          <a:bodyPr/>
          <a:lstStyle/>
          <a:p>
            <a:pPr marL="0" indent="0">
              <a:buNone/>
            </a:pPr>
            <a:r>
              <a:rPr lang="ja-JP" altLang="ja-JP" sz="2400" dirty="0"/>
              <a:t>（２）　ある例会の日のこと、開始前に事務員２人と何名かの会員が雑談をしている際、Ｈさんの結婚の話となり、その際、ある会員が「Ｈ君も早く結婚して子供を作らないとＧさんみたいになるよ」と言いました</a:t>
            </a:r>
            <a:r>
              <a:rPr lang="ja-JP" altLang="ja-JP" sz="2400" dirty="0" smtClean="0"/>
              <a:t>。</a:t>
            </a:r>
            <a:endParaRPr lang="ja-JP" altLang="en-US" sz="2400" dirty="0" smtClean="0"/>
          </a:p>
          <a:p>
            <a:pPr marL="0" indent="0">
              <a:buNone/>
            </a:pPr>
            <a:r>
              <a:rPr lang="ja-JP" altLang="ja-JP" sz="2400" dirty="0" smtClean="0"/>
              <a:t>Ｇ</a:t>
            </a:r>
            <a:r>
              <a:rPr lang="ja-JP" altLang="ja-JP" sz="2400" dirty="0"/>
              <a:t>さんは笑って、「そうよ、うちみたいに子供が居ないのはさみしいと思うよ」と受け応えしていました。</a:t>
            </a:r>
          </a:p>
          <a:p>
            <a:endParaRPr kumimoji="1" lang="ja-JP" altLang="en-US" dirty="0"/>
          </a:p>
        </p:txBody>
      </p:sp>
      <p:sp>
        <p:nvSpPr>
          <p:cNvPr id="2" name="タイトル 1"/>
          <p:cNvSpPr>
            <a:spLocks noGrp="1"/>
          </p:cNvSpPr>
          <p:nvPr>
            <p:ph type="title"/>
          </p:nvPr>
        </p:nvSpPr>
        <p:spPr/>
        <p:txBody>
          <a:bodyPr>
            <a:normAutofit/>
          </a:bodyPr>
          <a:lstStyle/>
          <a:p>
            <a:r>
              <a:rPr lang="ja-JP" altLang="ja-JP" sz="3600" dirty="0" smtClean="0">
                <a:solidFill>
                  <a:srgbClr val="00B0F0"/>
                </a:solidFill>
              </a:rPr>
              <a:t>３</a:t>
            </a:r>
            <a:r>
              <a:rPr lang="en-US" altLang="ja-JP" sz="3600" dirty="0" smtClean="0">
                <a:solidFill>
                  <a:srgbClr val="00B0F0"/>
                </a:solidFill>
              </a:rPr>
              <a:t> </a:t>
            </a:r>
            <a:r>
              <a:rPr lang="ja-JP" altLang="ja-JP" sz="3600" dirty="0" smtClean="0">
                <a:solidFill>
                  <a:srgbClr val="00B0F0"/>
                </a:solidFill>
              </a:rPr>
              <a:t>クラブ</a:t>
            </a:r>
            <a:r>
              <a:rPr lang="ja-JP" altLang="ja-JP" sz="3600" dirty="0">
                <a:solidFill>
                  <a:srgbClr val="00B0F0"/>
                </a:solidFill>
              </a:rPr>
              <a:t>事務局員の例</a:t>
            </a:r>
            <a:r>
              <a:rPr lang="ja-JP" altLang="en-US" sz="3600" dirty="0">
                <a:solidFill>
                  <a:srgbClr val="00B0F0"/>
                </a:solidFill>
              </a:rPr>
              <a:t>（</a:t>
            </a:r>
            <a:r>
              <a:rPr lang="en-US" altLang="ja-JP" sz="3600" dirty="0">
                <a:solidFill>
                  <a:srgbClr val="00B0F0"/>
                </a:solidFill>
              </a:rPr>
              <a:t>2</a:t>
            </a:r>
            <a:r>
              <a:rPr lang="ja-JP" altLang="en-US" sz="3600" dirty="0">
                <a:solidFill>
                  <a:srgbClr val="00B0F0"/>
                </a:solidFill>
              </a:rPr>
              <a:t>）</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39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609600" y="1600199"/>
            <a:ext cx="7922840" cy="964705"/>
          </a:xfrm>
        </p:spPr>
        <p:txBody>
          <a:bodyPr>
            <a:noAutofit/>
          </a:bodyPr>
          <a:lstStyle/>
          <a:p>
            <a:r>
              <a:rPr lang="ja-JP" altLang="ja-JP" sz="2400" dirty="0">
                <a:solidFill>
                  <a:srgbClr val="00B0F0"/>
                </a:solidFill>
              </a:rPr>
              <a:t>①この様な発言があった時、会員はどのように対応すればよいでしょうか。</a:t>
            </a:r>
            <a:endParaRPr kumimoji="1" lang="ja-JP" altLang="en-US" sz="2400" dirty="0">
              <a:solidFill>
                <a:srgbClr val="00B0F0"/>
              </a:solidFill>
            </a:endParaRPr>
          </a:p>
        </p:txBody>
      </p:sp>
      <p:sp>
        <p:nvSpPr>
          <p:cNvPr id="6" name="テキスト プレースホルダー 5"/>
          <p:cNvSpPr>
            <a:spLocks noGrp="1"/>
          </p:cNvSpPr>
          <p:nvPr>
            <p:ph type="body" sz="half" idx="15"/>
          </p:nvPr>
        </p:nvSpPr>
        <p:spPr>
          <a:xfrm>
            <a:off x="611560" y="3429000"/>
            <a:ext cx="7920880" cy="1224136"/>
          </a:xfrm>
        </p:spPr>
        <p:txBody>
          <a:bodyPr>
            <a:noAutofit/>
          </a:bodyPr>
          <a:lstStyle/>
          <a:p>
            <a:r>
              <a:rPr lang="ja-JP" altLang="ja-JP" sz="2400" dirty="0" smtClean="0">
                <a:solidFill>
                  <a:srgbClr val="00B0F0"/>
                </a:solidFill>
              </a:rPr>
              <a:t>②</a:t>
            </a:r>
            <a:r>
              <a:rPr lang="ja-JP" altLang="ja-JP" sz="2400" dirty="0">
                <a:solidFill>
                  <a:srgbClr val="00B0F0"/>
                </a:solidFill>
              </a:rPr>
              <a:t>ＧさんやＨさんからこの発言についてクレームが出たとき、クラブとしてはどの様に対応すればよいでしょうか。</a:t>
            </a:r>
            <a:endParaRPr kumimoji="1" lang="ja-JP" altLang="en-US" sz="2400" dirty="0">
              <a:solidFill>
                <a:srgbClr val="00B0F0"/>
              </a:solidFill>
            </a:endParaRPr>
          </a:p>
        </p:txBody>
      </p:sp>
      <p:sp>
        <p:nvSpPr>
          <p:cNvPr id="2" name="コンテンツ プレースホルダー 1"/>
          <p:cNvSpPr>
            <a:spLocks noGrp="1"/>
          </p:cNvSpPr>
          <p:nvPr>
            <p:ph sz="quarter" idx="14"/>
          </p:nvPr>
        </p:nvSpPr>
        <p:spPr>
          <a:xfrm>
            <a:off x="723899" y="4869160"/>
            <a:ext cx="7922840" cy="1493912"/>
          </a:xfrm>
        </p:spPr>
        <p:txBody>
          <a:bodyPr/>
          <a:lstStyle/>
          <a:p>
            <a:endParaRPr kumimoji="1" lang="ja-JP" altLang="en-US" dirty="0"/>
          </a:p>
        </p:txBody>
      </p:sp>
      <p:sp>
        <p:nvSpPr>
          <p:cNvPr id="3" name="コンテンツ プレースホルダー 2"/>
          <p:cNvSpPr>
            <a:spLocks noGrp="1"/>
          </p:cNvSpPr>
          <p:nvPr>
            <p:ph sz="quarter" idx="13"/>
          </p:nvPr>
        </p:nvSpPr>
        <p:spPr>
          <a:xfrm>
            <a:off x="611560" y="2492896"/>
            <a:ext cx="7922840" cy="859160"/>
          </a:xfrm>
        </p:spPr>
        <p:txBody>
          <a:bodyPr/>
          <a:lstStyle/>
          <a:p>
            <a:endParaRPr kumimoji="1" lang="ja-JP" altLang="en-US" dirty="0"/>
          </a:p>
        </p:txBody>
      </p:sp>
      <p:sp>
        <p:nvSpPr>
          <p:cNvPr id="4" name="タイトル 3"/>
          <p:cNvSpPr>
            <a:spLocks noGrp="1"/>
          </p:cNvSpPr>
          <p:nvPr>
            <p:ph type="title"/>
          </p:nvPr>
        </p:nvSpPr>
        <p:spPr/>
        <p:txBody>
          <a:bodyPr/>
          <a:lstStyle/>
          <a:p>
            <a:r>
              <a:rPr lang="ja-JP" altLang="ja-JP" sz="4400" dirty="0">
                <a:solidFill>
                  <a:srgbClr val="00B0F0"/>
                </a:solidFill>
              </a:rPr>
              <a:t>【問題点】</a:t>
            </a:r>
            <a:endParaRPr kumimoji="1" lang="ja-JP" altLang="en-US" dirty="0">
              <a:solidFill>
                <a:srgbClr val="00B0F0"/>
              </a:solidFill>
            </a:endParaRPr>
          </a:p>
        </p:txBody>
      </p:sp>
      <p:pic>
        <p:nvPicPr>
          <p:cNvPr id="7"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2045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611560" y="1916832"/>
            <a:ext cx="7924800" cy="3384376"/>
          </a:xfrm>
        </p:spPr>
        <p:txBody>
          <a:bodyPr>
            <a:normAutofit/>
          </a:bodyPr>
          <a:lstStyle/>
          <a:p>
            <a:pPr marL="0" indent="0">
              <a:buNone/>
            </a:pPr>
            <a:r>
              <a:rPr lang="ja-JP" altLang="ja-JP" sz="2400" dirty="0"/>
              <a:t>丁クラブは、社会奉仕活動の一環として、地域の小学生４０名位を招いて市内にある河原敷でバーベキューをすることになりました</a:t>
            </a:r>
            <a:r>
              <a:rPr lang="ja-JP" altLang="ja-JP" sz="2400" dirty="0" smtClean="0"/>
              <a:t>。</a:t>
            </a:r>
            <a:endParaRPr lang="ja-JP" altLang="en-US" sz="2400" dirty="0" smtClean="0"/>
          </a:p>
          <a:p>
            <a:pPr marL="0" indent="0">
              <a:buNone/>
            </a:pPr>
            <a:r>
              <a:rPr lang="ja-JP" altLang="ja-JP" sz="2400" dirty="0" smtClean="0"/>
              <a:t>当日</a:t>
            </a:r>
            <a:r>
              <a:rPr lang="ja-JP" altLang="ja-JP" sz="2400" dirty="0"/>
              <a:t>父兄が来れない子供についてはクラブで世話をすることとし、会員と家族約２０名に加えボランティアとして会員の子弟の友達の大学生５名にも手伝ってもらうことにしました。</a:t>
            </a:r>
          </a:p>
          <a:p>
            <a:endParaRPr kumimoji="1" lang="ja-JP" altLang="en-US" sz="2000" dirty="0"/>
          </a:p>
        </p:txBody>
      </p:sp>
      <p:sp>
        <p:nvSpPr>
          <p:cNvPr id="2" name="タイトル 1"/>
          <p:cNvSpPr>
            <a:spLocks noGrp="1"/>
          </p:cNvSpPr>
          <p:nvPr>
            <p:ph type="title"/>
          </p:nvPr>
        </p:nvSpPr>
        <p:spPr/>
        <p:txBody>
          <a:bodyPr/>
          <a:lstStyle/>
          <a:p>
            <a:r>
              <a:rPr lang="ja-JP" altLang="ja-JP" sz="3200" dirty="0">
                <a:solidFill>
                  <a:srgbClr val="00B0F0"/>
                </a:solidFill>
              </a:rPr>
              <a:t>４　クラブの青少年活動の例</a:t>
            </a:r>
            <a:endParaRPr kumimoji="1" lang="ja-JP" altLang="en-US" sz="3200" dirty="0">
              <a:solidFill>
                <a:srgbClr val="00B0F0"/>
              </a:solidFill>
            </a:endParaRP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10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23528" y="2636912"/>
            <a:ext cx="8712968" cy="3492333"/>
          </a:xfrm>
        </p:spPr>
        <p:txBody>
          <a:bodyPr>
            <a:normAutofit lnSpcReduction="10000"/>
          </a:bodyPr>
          <a:lstStyle/>
          <a:p>
            <a:pPr marL="0" indent="0">
              <a:buNone/>
            </a:pPr>
            <a:r>
              <a:rPr lang="ja-JP" altLang="en-US" dirty="0" smtClean="0"/>
              <a:t>　</a:t>
            </a:r>
            <a:r>
              <a:rPr lang="ja-JP" altLang="ja-JP" sz="2400" i="1" dirty="0" smtClean="0"/>
              <a:t>危機</a:t>
            </a:r>
            <a:r>
              <a:rPr lang="ja-JP" altLang="ja-JP" sz="2400" i="1" dirty="0"/>
              <a:t>管理マニュアルの対象</a:t>
            </a:r>
            <a:r>
              <a:rPr lang="ja-JP" altLang="ja-JP" sz="2400" i="1" dirty="0" smtClean="0"/>
              <a:t>事案</a:t>
            </a:r>
            <a:endParaRPr lang="ja-JP" altLang="en-US" sz="2400" i="1" dirty="0" smtClean="0"/>
          </a:p>
          <a:p>
            <a:pPr marL="0" indent="0">
              <a:buNone/>
            </a:pPr>
            <a:r>
              <a:rPr lang="ja-JP" altLang="en-US" sz="2400" i="1" dirty="0"/>
              <a:t>　</a:t>
            </a:r>
            <a:r>
              <a:rPr lang="ja-JP" altLang="en-US" sz="2400" i="1" dirty="0" smtClean="0"/>
              <a:t>　　　</a:t>
            </a:r>
            <a:r>
              <a:rPr lang="en-US" altLang="ja-JP" sz="2400" i="1" dirty="0" smtClean="0"/>
              <a:t>【</a:t>
            </a:r>
            <a:r>
              <a:rPr lang="ja-JP" altLang="en-US" sz="2400" i="1" dirty="0" smtClean="0"/>
              <a:t>場合分け</a:t>
            </a:r>
            <a:r>
              <a:rPr lang="en-US" altLang="ja-JP" sz="2400" i="1" dirty="0" smtClean="0"/>
              <a:t>】</a:t>
            </a:r>
            <a:endParaRPr lang="ja-JP" altLang="ja-JP" sz="2400" i="1" dirty="0"/>
          </a:p>
          <a:p>
            <a:pPr marL="0" indent="0">
              <a:buNone/>
            </a:pPr>
            <a:r>
              <a:rPr lang="en-US" altLang="ja-JP" sz="2400" dirty="0" smtClean="0">
                <a:solidFill>
                  <a:srgbClr val="FFFF00"/>
                </a:solidFill>
              </a:rPr>
              <a:t>A   </a:t>
            </a:r>
            <a:r>
              <a:rPr lang="ja-JP" altLang="ja-JP" sz="2400" dirty="0" smtClean="0">
                <a:solidFill>
                  <a:srgbClr val="FFFF00"/>
                </a:solidFill>
              </a:rPr>
              <a:t>事故、</a:t>
            </a:r>
            <a:r>
              <a:rPr lang="ja-JP" altLang="ja-JP" sz="2400" dirty="0">
                <a:solidFill>
                  <a:srgbClr val="FFFF00"/>
                </a:solidFill>
              </a:rPr>
              <a:t>自然災害、病気の場合</a:t>
            </a:r>
          </a:p>
          <a:p>
            <a:pPr marL="0" indent="0">
              <a:buNone/>
            </a:pPr>
            <a:r>
              <a:rPr lang="en-US" altLang="ja-JP" sz="2400" dirty="0" smtClean="0">
                <a:solidFill>
                  <a:srgbClr val="FFFF00"/>
                </a:solidFill>
              </a:rPr>
              <a:t>B</a:t>
            </a:r>
            <a:r>
              <a:rPr lang="en-US" altLang="ja-JP" sz="2400" dirty="0">
                <a:solidFill>
                  <a:srgbClr val="FFFF00"/>
                </a:solidFill>
              </a:rPr>
              <a:t> </a:t>
            </a:r>
            <a:r>
              <a:rPr lang="en-US" altLang="ja-JP" sz="2400" dirty="0" smtClean="0">
                <a:solidFill>
                  <a:srgbClr val="FFFF00"/>
                </a:solidFill>
              </a:rPr>
              <a:t>  </a:t>
            </a:r>
            <a:r>
              <a:rPr lang="ja-JP" altLang="ja-JP" sz="2400" dirty="0" smtClean="0">
                <a:solidFill>
                  <a:srgbClr val="FFFF00"/>
                </a:solidFill>
              </a:rPr>
              <a:t>青少年</a:t>
            </a:r>
            <a:r>
              <a:rPr lang="ja-JP" altLang="ja-JP" sz="2400" dirty="0">
                <a:solidFill>
                  <a:srgbClr val="FFFF00"/>
                </a:solidFill>
              </a:rPr>
              <a:t>が加害者になったとき</a:t>
            </a:r>
          </a:p>
          <a:p>
            <a:pPr marL="0" indent="0">
              <a:buNone/>
            </a:pPr>
            <a:r>
              <a:rPr lang="en-US" altLang="ja-JP" sz="2400" dirty="0">
                <a:solidFill>
                  <a:srgbClr val="FFFF00"/>
                </a:solidFill>
              </a:rPr>
              <a:t>C  </a:t>
            </a:r>
            <a:r>
              <a:rPr lang="en-US" altLang="ja-JP" sz="2400" dirty="0" smtClean="0">
                <a:solidFill>
                  <a:srgbClr val="FFFF00"/>
                </a:solidFill>
              </a:rPr>
              <a:t> </a:t>
            </a:r>
            <a:r>
              <a:rPr lang="ja-JP" altLang="ja-JP" sz="2400" dirty="0" smtClean="0">
                <a:solidFill>
                  <a:srgbClr val="FFFF00"/>
                </a:solidFill>
              </a:rPr>
              <a:t>青少年</a:t>
            </a:r>
            <a:r>
              <a:rPr lang="ja-JP" altLang="ja-JP" sz="2400" dirty="0">
                <a:solidFill>
                  <a:srgbClr val="FFFF00"/>
                </a:solidFill>
              </a:rPr>
              <a:t>が被害者になった</a:t>
            </a:r>
            <a:r>
              <a:rPr lang="ja-JP" altLang="ja-JP" sz="2400" dirty="0" smtClean="0">
                <a:solidFill>
                  <a:srgbClr val="FFFF00"/>
                </a:solidFill>
              </a:rPr>
              <a:t>とき</a:t>
            </a:r>
            <a:endParaRPr lang="ja-JP" altLang="en-US" sz="2400" dirty="0" smtClean="0">
              <a:solidFill>
                <a:srgbClr val="FFFF00"/>
              </a:solidFill>
            </a:endParaRPr>
          </a:p>
          <a:p>
            <a:pPr marL="0" indent="0">
              <a:buNone/>
            </a:pPr>
            <a:r>
              <a:rPr lang="ja-JP" altLang="en-US" sz="2400" dirty="0">
                <a:solidFill>
                  <a:srgbClr val="FFFF00"/>
                </a:solidFill>
              </a:rPr>
              <a:t>　</a:t>
            </a:r>
            <a:r>
              <a:rPr lang="ja-JP" altLang="en-US" sz="2400" dirty="0" smtClean="0">
                <a:solidFill>
                  <a:srgbClr val="FFFF00"/>
                </a:solidFill>
              </a:rPr>
              <a:t>　</a:t>
            </a:r>
            <a:r>
              <a:rPr lang="ja-JP" altLang="ja-JP" sz="2400" dirty="0" smtClean="0">
                <a:solidFill>
                  <a:srgbClr val="FFFF00"/>
                </a:solidFill>
              </a:rPr>
              <a:t>（</a:t>
            </a:r>
            <a:r>
              <a:rPr lang="ja-JP" altLang="ja-JP" sz="2400" dirty="0">
                <a:solidFill>
                  <a:srgbClr val="FFFF00"/>
                </a:solidFill>
              </a:rPr>
              <a:t>ハラスメント事案を含む）</a:t>
            </a:r>
          </a:p>
          <a:p>
            <a:pPr marL="0" indent="0">
              <a:buNone/>
            </a:pPr>
            <a:r>
              <a:rPr lang="en-US" altLang="ja-JP" sz="2400" dirty="0">
                <a:solidFill>
                  <a:srgbClr val="FF0000"/>
                </a:solidFill>
              </a:rPr>
              <a:t>D  </a:t>
            </a:r>
            <a:r>
              <a:rPr lang="en-US" altLang="ja-JP" sz="2400" dirty="0" smtClean="0">
                <a:solidFill>
                  <a:srgbClr val="FF0000"/>
                </a:solidFill>
              </a:rPr>
              <a:t> </a:t>
            </a:r>
            <a:r>
              <a:rPr lang="ja-JP" altLang="ja-JP" sz="2400" dirty="0" smtClean="0">
                <a:solidFill>
                  <a:srgbClr val="FF0000"/>
                </a:solidFill>
              </a:rPr>
              <a:t>青少年</a:t>
            </a:r>
            <a:r>
              <a:rPr lang="ja-JP" altLang="ja-JP" sz="2400" dirty="0">
                <a:solidFill>
                  <a:srgbClr val="FF0000"/>
                </a:solidFill>
              </a:rPr>
              <a:t>以外のハラスメント・トラブルが発生した場合</a:t>
            </a:r>
          </a:p>
          <a:p>
            <a:endParaRPr kumimoji="1" lang="ja-JP" altLang="en-US" dirty="0"/>
          </a:p>
        </p:txBody>
      </p:sp>
      <p:sp>
        <p:nvSpPr>
          <p:cNvPr id="2" name="タイトル 1"/>
          <p:cNvSpPr>
            <a:spLocks noGrp="1"/>
          </p:cNvSpPr>
          <p:nvPr>
            <p:ph type="title"/>
          </p:nvPr>
        </p:nvSpPr>
        <p:spPr>
          <a:xfrm>
            <a:off x="395536" y="409228"/>
            <a:ext cx="8208912" cy="1143000"/>
          </a:xfrm>
        </p:spPr>
        <p:txBody>
          <a:bodyPr>
            <a:normAutofit fontScale="90000"/>
          </a:bodyPr>
          <a:lstStyle/>
          <a:p>
            <a:r>
              <a:rPr kumimoji="0" lang="ja-JP" altLang="en-US" sz="5400" b="1" dirty="0">
                <a:gradFill>
                  <a:gsLst>
                    <a:gs pos="0">
                      <a:schemeClr val="tx1">
                        <a:alpha val="92000"/>
                      </a:schemeClr>
                    </a:gs>
                    <a:gs pos="45000">
                      <a:schemeClr val="tx1">
                        <a:alpha val="51000"/>
                      </a:schemeClr>
                    </a:gs>
                    <a:gs pos="100000">
                      <a:schemeClr val="tx1"/>
                    </a:gs>
                  </a:gsLst>
                  <a:lin ang="3600000" scaled="0"/>
                </a:gradFill>
              </a:rPr>
              <a:t>危機管理マニュアル</a:t>
            </a:r>
            <a:r>
              <a:rPr kumimoji="1" lang="ja-JP" altLang="en-US" dirty="0" smtClean="0"/>
              <a:t>　　</a:t>
            </a:r>
            <a:r>
              <a:rPr kumimoji="1" lang="ja-JP" altLang="en-US" dirty="0" smtClean="0">
                <a:solidFill>
                  <a:srgbClr val="FFFF00"/>
                </a:solidFill>
              </a:rPr>
              <a:t>基礎編</a:t>
            </a:r>
            <a:endParaRPr kumimoji="1" lang="ja-JP" altLang="en-US" dirty="0">
              <a:solidFill>
                <a:srgbClr val="FFFF00"/>
              </a:solidFill>
            </a:endParaRP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00808"/>
            <a:ext cx="2524108" cy="354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66107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style.rotation</p:attrName>
                                        </p:attrNameLst>
                                      </p:cBhvr>
                                      <p:tavLst>
                                        <p:tav tm="0">
                                          <p:val>
                                            <p:fltVal val="720"/>
                                          </p:val>
                                        </p:tav>
                                        <p:tav tm="100000">
                                          <p:val>
                                            <p:fltVal val="0"/>
                                          </p:val>
                                        </p:tav>
                                      </p:tavLst>
                                    </p:anim>
                                    <p:anim calcmode="lin" valueType="num">
                                      <p:cBhvr>
                                        <p:cTn id="9" dur="3000" fill="hold"/>
                                        <p:tgtEl>
                                          <p:spTgt spid="5"/>
                                        </p:tgtEl>
                                        <p:attrNameLst>
                                          <p:attrName>ppt_h</p:attrName>
                                        </p:attrNameLst>
                                      </p:cBhvr>
                                      <p:tavLst>
                                        <p:tav tm="0">
                                          <p:val>
                                            <p:fltVal val="0"/>
                                          </p:val>
                                        </p:tav>
                                        <p:tav tm="100000">
                                          <p:val>
                                            <p:strVal val="#ppt_h"/>
                                          </p:val>
                                        </p:tav>
                                      </p:tavLst>
                                    </p:anim>
                                    <p:anim calcmode="lin" valueType="num">
                                      <p:cBhvr>
                                        <p:cTn id="10" dur="3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par>
                          <p:cTn id="15" fill="hold">
                            <p:stCondLst>
                              <p:cond delay="50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2000"/>
                                        <p:tgtEl>
                                          <p:spTgt spid="3">
                                            <p:txEl>
                                              <p:pRg st="1" end="1"/>
                                            </p:txEl>
                                          </p:spTgt>
                                        </p:tgtEl>
                                      </p:cBhvr>
                                    </p:animEffect>
                                  </p:childTnLst>
                                </p:cTn>
                              </p:par>
                            </p:childTnLst>
                          </p:cTn>
                        </p:par>
                        <p:par>
                          <p:cTn id="19" fill="hold">
                            <p:stCondLst>
                              <p:cond delay="7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2000"/>
                                        <p:tgtEl>
                                          <p:spTgt spid="3">
                                            <p:txEl>
                                              <p:pRg st="2" end="2"/>
                                            </p:txEl>
                                          </p:spTgt>
                                        </p:tgtEl>
                                      </p:cBhvr>
                                    </p:animEffect>
                                  </p:childTnLst>
                                </p:cTn>
                              </p:par>
                            </p:childTnLst>
                          </p:cTn>
                        </p:par>
                        <p:par>
                          <p:cTn id="23" fill="hold">
                            <p:stCondLst>
                              <p:cond delay="9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par>
                          <p:cTn id="27" fill="hold">
                            <p:stCondLst>
                              <p:cond delay="11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2000"/>
                                        <p:tgtEl>
                                          <p:spTgt spid="3">
                                            <p:txEl>
                                              <p:pRg st="4" end="4"/>
                                            </p:txEl>
                                          </p:spTgt>
                                        </p:tgtEl>
                                      </p:cBhvr>
                                    </p:animEffect>
                                  </p:childTnLst>
                                </p:cTn>
                              </p:par>
                            </p:childTnLst>
                          </p:cTn>
                        </p:par>
                        <p:par>
                          <p:cTn id="31" fill="hold">
                            <p:stCondLst>
                              <p:cond delay="13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2000"/>
                                        <p:tgtEl>
                                          <p:spTgt spid="3">
                                            <p:txEl>
                                              <p:pRg st="5" end="5"/>
                                            </p:txEl>
                                          </p:spTgt>
                                        </p:tgtEl>
                                      </p:cBhvr>
                                    </p:animEffect>
                                  </p:childTnLst>
                                </p:cTn>
                              </p:par>
                            </p:childTnLst>
                          </p:cTn>
                        </p:par>
                        <p:par>
                          <p:cTn id="35" fill="hold">
                            <p:stCondLst>
                              <p:cond delay="150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half" idx="2"/>
          </p:nvPr>
        </p:nvSpPr>
        <p:spPr>
          <a:xfrm>
            <a:off x="570424" y="3573016"/>
            <a:ext cx="7922840" cy="936104"/>
          </a:xfrm>
        </p:spPr>
        <p:txBody>
          <a:bodyPr>
            <a:noAutofit/>
          </a:bodyPr>
          <a:lstStyle/>
          <a:p>
            <a:r>
              <a:rPr lang="ja-JP" altLang="ja-JP" sz="2400" dirty="0">
                <a:solidFill>
                  <a:srgbClr val="00B0F0"/>
                </a:solidFill>
              </a:rPr>
              <a:t>③ボランティアを頼むとき、何か注意をすることが無いでしょうか。</a:t>
            </a:r>
          </a:p>
        </p:txBody>
      </p:sp>
      <p:sp>
        <p:nvSpPr>
          <p:cNvPr id="6" name="テキスト プレースホルダー 5"/>
          <p:cNvSpPr>
            <a:spLocks noGrp="1"/>
          </p:cNvSpPr>
          <p:nvPr>
            <p:ph type="body" sz="half" idx="15"/>
          </p:nvPr>
        </p:nvSpPr>
        <p:spPr>
          <a:xfrm>
            <a:off x="539552" y="2492896"/>
            <a:ext cx="7920880" cy="1008112"/>
          </a:xfrm>
        </p:spPr>
        <p:txBody>
          <a:bodyPr>
            <a:noAutofit/>
          </a:bodyPr>
          <a:lstStyle/>
          <a:p>
            <a:r>
              <a:rPr lang="ja-JP" altLang="ja-JP" sz="2400" dirty="0">
                <a:solidFill>
                  <a:srgbClr val="00B0F0"/>
                </a:solidFill>
              </a:rPr>
              <a:t>②子供の１人がはしゃいで川に落ちてしまった場合、どのように対応すればよいでしょうか。</a:t>
            </a:r>
            <a:endParaRPr kumimoji="1" lang="ja-JP" altLang="en-US" sz="2400" dirty="0">
              <a:solidFill>
                <a:srgbClr val="00B0F0"/>
              </a:solidFill>
            </a:endParaRPr>
          </a:p>
        </p:txBody>
      </p:sp>
      <p:sp>
        <p:nvSpPr>
          <p:cNvPr id="4" name="タイトル 3"/>
          <p:cNvSpPr>
            <a:spLocks noGrp="1"/>
          </p:cNvSpPr>
          <p:nvPr>
            <p:ph type="title"/>
          </p:nvPr>
        </p:nvSpPr>
        <p:spPr>
          <a:xfrm>
            <a:off x="611560" y="358125"/>
            <a:ext cx="3890392" cy="868958"/>
          </a:xfrm>
        </p:spPr>
        <p:txBody>
          <a:bodyPr/>
          <a:lstStyle/>
          <a:p>
            <a:r>
              <a:rPr lang="ja-JP" altLang="ja-JP" sz="4400" dirty="0">
                <a:solidFill>
                  <a:srgbClr val="00B0F0"/>
                </a:solidFill>
              </a:rPr>
              <a:t>【問題点】</a:t>
            </a:r>
            <a:endParaRPr kumimoji="1" lang="ja-JP" altLang="en-US" dirty="0">
              <a:solidFill>
                <a:srgbClr val="00B0F0"/>
              </a:solidFill>
            </a:endParaRPr>
          </a:p>
        </p:txBody>
      </p:sp>
      <p:sp>
        <p:nvSpPr>
          <p:cNvPr id="7" name="テキスト プレースホルダー 4"/>
          <p:cNvSpPr txBox="1">
            <a:spLocks/>
          </p:cNvSpPr>
          <p:nvPr/>
        </p:nvSpPr>
        <p:spPr>
          <a:xfrm>
            <a:off x="539552" y="4725144"/>
            <a:ext cx="7922840" cy="122413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kumimoji="1"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kumimoji="1"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kumimoji="1"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9pPr>
          </a:lstStyle>
          <a:p>
            <a:r>
              <a:rPr lang="ja-JP" altLang="ja-JP" sz="2400" i="1" dirty="0">
                <a:solidFill>
                  <a:srgbClr val="00B0F0"/>
                </a:solidFill>
              </a:rPr>
              <a:t>④バーベキュー実施日の数日前から、沖縄の方へ台風が近寄っているというニュースが流されています。その際に注意すべきことは何があるでしょうか</a:t>
            </a:r>
            <a:r>
              <a:rPr lang="ja-JP" altLang="ja-JP" sz="2400" i="1" dirty="0" smtClean="0">
                <a:solidFill>
                  <a:srgbClr val="00B0F0"/>
                </a:solidFill>
              </a:rPr>
              <a:t>。</a:t>
            </a:r>
            <a:endParaRPr lang="ja-JP" altLang="ja-JP" sz="2400" i="1" dirty="0">
              <a:solidFill>
                <a:srgbClr val="00B0F0"/>
              </a:solidFill>
            </a:endParaRPr>
          </a:p>
        </p:txBody>
      </p:sp>
      <p:sp>
        <p:nvSpPr>
          <p:cNvPr id="8" name="テキスト プレースホルダー 4"/>
          <p:cNvSpPr txBox="1">
            <a:spLocks/>
          </p:cNvSpPr>
          <p:nvPr/>
        </p:nvSpPr>
        <p:spPr>
          <a:xfrm>
            <a:off x="539552" y="1340766"/>
            <a:ext cx="7922840" cy="108012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kumimoji="1"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kumimoji="1"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kumimoji="1"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kumimoji="1" sz="1600" b="1" kern="1200">
                <a:solidFill>
                  <a:schemeClr val="tx1"/>
                </a:solidFill>
                <a:latin typeface="+mn-lt"/>
                <a:ea typeface="+mn-ea"/>
                <a:cs typeface="+mn-cs"/>
              </a:defRPr>
            </a:lvl9pPr>
          </a:lstStyle>
          <a:p>
            <a:r>
              <a:rPr lang="ja-JP" altLang="ja-JP" sz="2400" i="1" dirty="0" smtClean="0">
                <a:solidFill>
                  <a:srgbClr val="00B0F0"/>
                </a:solidFill>
              </a:rPr>
              <a:t>①小学生を多数招く時、基本的に注意すべきことは何でしょうか。</a:t>
            </a:r>
            <a:endParaRPr lang="ja-JP" altLang="ja-JP" sz="2400" i="1" dirty="0">
              <a:solidFill>
                <a:srgbClr val="00B0F0"/>
              </a:solidFill>
            </a:endParaRPr>
          </a:p>
        </p:txBody>
      </p:sp>
      <p:pic>
        <p:nvPicPr>
          <p:cNvPr id="9"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8533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8" y="2924944"/>
            <a:ext cx="7680960" cy="2592288"/>
          </a:xfrm>
        </p:spPr>
        <p:txBody>
          <a:bodyPr/>
          <a:lstStyle/>
          <a:p>
            <a:r>
              <a:rPr lang="ja-JP" altLang="ja-JP" sz="2800" dirty="0">
                <a:solidFill>
                  <a:srgbClr val="00B050"/>
                </a:solidFill>
              </a:rPr>
              <a:t>１　</a:t>
            </a:r>
            <a:r>
              <a:rPr lang="ja-JP" altLang="en-US" sz="2800" dirty="0" smtClean="0">
                <a:solidFill>
                  <a:srgbClr val="00B050"/>
                </a:solidFill>
              </a:rPr>
              <a:t>インターアクトクラブ関連</a:t>
            </a:r>
          </a:p>
          <a:p>
            <a:r>
              <a:rPr lang="ja-JP" altLang="ja-JP" sz="2800" dirty="0" smtClean="0">
                <a:solidFill>
                  <a:srgbClr val="00B050"/>
                </a:solidFill>
              </a:rPr>
              <a:t>２</a:t>
            </a:r>
            <a:r>
              <a:rPr lang="ja-JP" altLang="ja-JP" sz="2800" dirty="0">
                <a:solidFill>
                  <a:srgbClr val="00B050"/>
                </a:solidFill>
              </a:rPr>
              <a:t>　</a:t>
            </a:r>
            <a:r>
              <a:rPr lang="ja-JP" altLang="en-US" sz="2800" dirty="0" smtClean="0">
                <a:solidFill>
                  <a:srgbClr val="00B050"/>
                </a:solidFill>
              </a:rPr>
              <a:t>ローターアクトクラブ関連</a:t>
            </a:r>
          </a:p>
          <a:p>
            <a:r>
              <a:rPr lang="ja-JP" altLang="ja-JP" sz="2800" dirty="0" smtClean="0">
                <a:solidFill>
                  <a:srgbClr val="00B050"/>
                </a:solidFill>
              </a:rPr>
              <a:t>３</a:t>
            </a:r>
            <a:r>
              <a:rPr lang="ja-JP" altLang="ja-JP" sz="2800" dirty="0">
                <a:solidFill>
                  <a:srgbClr val="00B050"/>
                </a:solidFill>
              </a:rPr>
              <a:t>　</a:t>
            </a:r>
            <a:r>
              <a:rPr lang="en-US" altLang="ja-JP" sz="2800" dirty="0" smtClean="0">
                <a:solidFill>
                  <a:srgbClr val="00B050"/>
                </a:solidFill>
              </a:rPr>
              <a:t>RYLA</a:t>
            </a:r>
            <a:r>
              <a:rPr lang="ja-JP" altLang="en-US" sz="2800" dirty="0" smtClean="0">
                <a:solidFill>
                  <a:srgbClr val="00B050"/>
                </a:solidFill>
              </a:rPr>
              <a:t>関連</a:t>
            </a:r>
            <a:endParaRPr lang="ja-JP" altLang="ja-JP" sz="2800" dirty="0">
              <a:solidFill>
                <a:srgbClr val="00B050"/>
              </a:solidFill>
            </a:endParaRPr>
          </a:p>
          <a:p>
            <a:r>
              <a:rPr lang="ja-JP" altLang="ja-JP" sz="2800" dirty="0">
                <a:solidFill>
                  <a:srgbClr val="00B050"/>
                </a:solidFill>
              </a:rPr>
              <a:t>４　</a:t>
            </a:r>
            <a:r>
              <a:rPr lang="ja-JP" altLang="en-US" sz="2800" dirty="0" smtClean="0">
                <a:solidFill>
                  <a:srgbClr val="00B050"/>
                </a:solidFill>
              </a:rPr>
              <a:t>その他</a:t>
            </a:r>
            <a:endParaRPr kumimoji="1" lang="ja-JP" altLang="en-US" dirty="0"/>
          </a:p>
        </p:txBody>
      </p:sp>
      <p:sp>
        <p:nvSpPr>
          <p:cNvPr id="3" name="タイトル 2"/>
          <p:cNvSpPr>
            <a:spLocks noGrp="1"/>
          </p:cNvSpPr>
          <p:nvPr>
            <p:ph type="title"/>
          </p:nvPr>
        </p:nvSpPr>
        <p:spPr>
          <a:xfrm>
            <a:off x="352426" y="116632"/>
            <a:ext cx="8684070" cy="2160240"/>
          </a:xfrm>
        </p:spPr>
        <p:txBody>
          <a:bodyPr>
            <a:normAutofit/>
          </a:bodyPr>
          <a:lstStyle/>
          <a:p>
            <a:r>
              <a:rPr kumimoji="0" lang="ja-JP" altLang="en-US" sz="4900" b="1" dirty="0">
                <a:gradFill>
                  <a:gsLst>
                    <a:gs pos="0">
                      <a:schemeClr val="tx1">
                        <a:alpha val="92000"/>
                      </a:schemeClr>
                    </a:gs>
                    <a:gs pos="45000">
                      <a:schemeClr val="tx1">
                        <a:alpha val="51000"/>
                      </a:schemeClr>
                    </a:gs>
                    <a:gs pos="100000">
                      <a:schemeClr val="tx1"/>
                    </a:gs>
                  </a:gsLst>
                  <a:lin ang="3600000" scaled="0"/>
                </a:gradFill>
              </a:rPr>
              <a:t>危機</a:t>
            </a:r>
            <a:r>
              <a:rPr kumimoji="0" lang="ja-JP" altLang="en-US" sz="4900" b="1" dirty="0" smtClean="0">
                <a:gradFill>
                  <a:gsLst>
                    <a:gs pos="0">
                      <a:schemeClr val="tx1">
                        <a:alpha val="92000"/>
                      </a:schemeClr>
                    </a:gs>
                    <a:gs pos="45000">
                      <a:schemeClr val="tx1">
                        <a:alpha val="51000"/>
                      </a:schemeClr>
                    </a:gs>
                    <a:gs pos="100000">
                      <a:schemeClr val="tx1"/>
                    </a:gs>
                  </a:gsLst>
                  <a:lin ang="3600000" scaled="0"/>
                </a:gradFill>
              </a:rPr>
              <a:t>管理ケーススタディー　</a:t>
            </a:r>
            <a:br>
              <a:rPr kumimoji="0" lang="ja-JP" altLang="en-US" sz="4900" b="1" dirty="0" smtClean="0">
                <a:gradFill>
                  <a:gsLst>
                    <a:gs pos="0">
                      <a:schemeClr val="tx1">
                        <a:alpha val="92000"/>
                      </a:schemeClr>
                    </a:gs>
                    <a:gs pos="45000">
                      <a:schemeClr val="tx1">
                        <a:alpha val="51000"/>
                      </a:schemeClr>
                    </a:gs>
                    <a:gs pos="100000">
                      <a:schemeClr val="tx1"/>
                    </a:gs>
                  </a:gsLst>
                  <a:lin ang="3600000" scaled="0"/>
                </a:gradFill>
              </a:rPr>
            </a:br>
            <a:r>
              <a:rPr kumimoji="0" lang="ja-JP" altLang="en-US" sz="4900" b="1" dirty="0" smtClean="0">
                <a:gradFill>
                  <a:gsLst>
                    <a:gs pos="0">
                      <a:schemeClr val="tx1">
                        <a:alpha val="92000"/>
                      </a:schemeClr>
                    </a:gs>
                    <a:gs pos="45000">
                      <a:schemeClr val="tx1">
                        <a:alpha val="51000"/>
                      </a:schemeClr>
                    </a:gs>
                    <a:gs pos="100000">
                      <a:schemeClr val="tx1"/>
                    </a:gs>
                  </a:gsLst>
                  <a:lin ang="3600000" scaled="0"/>
                </a:gradFill>
              </a:rPr>
              <a:t>　　　　　</a:t>
            </a:r>
            <a:r>
              <a:rPr lang="ja-JP" altLang="en-US" dirty="0" smtClean="0">
                <a:solidFill>
                  <a:srgbClr val="00B050"/>
                </a:solidFill>
              </a:rPr>
              <a:t>青少年奉仕委員会</a:t>
            </a:r>
            <a:endParaRPr kumimoji="0" lang="ja-JP" altLang="en-US" b="1" dirty="0">
              <a:solidFill>
                <a:srgbClr val="00B050"/>
              </a:solidFill>
            </a:endParaRP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58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8" y="1556792"/>
            <a:ext cx="8468046" cy="4320480"/>
          </a:xfrm>
        </p:spPr>
        <p:txBody>
          <a:bodyPr/>
          <a:lstStyle/>
          <a:p>
            <a:r>
              <a:rPr kumimoji="1" lang="en-US" altLang="ja-JP" sz="2400" dirty="0" smtClean="0"/>
              <a:t>a.</a:t>
            </a:r>
            <a:r>
              <a:rPr kumimoji="1" lang="ja-JP" altLang="en-US" sz="2400" dirty="0" smtClean="0"/>
              <a:t>　インターアクトの年次大会において、あるインターアクターが喫煙をした。</a:t>
            </a:r>
          </a:p>
          <a:p>
            <a:endParaRPr kumimoji="1" lang="ja-JP" altLang="en-US" dirty="0" smtClean="0"/>
          </a:p>
          <a:p>
            <a:r>
              <a:rPr kumimoji="1" lang="en-US" altLang="ja-JP" sz="2400" dirty="0" smtClean="0"/>
              <a:t>b.</a:t>
            </a:r>
            <a:r>
              <a:rPr kumimoji="1" lang="ja-JP" altLang="en-US" sz="2400" dirty="0" smtClean="0"/>
              <a:t>　次期リーダー講習会開催日に、台風が接近、明石大橋が通行できなくなった。</a:t>
            </a:r>
          </a:p>
          <a:p>
            <a:endParaRPr kumimoji="1" lang="ja-JP" altLang="en-US" dirty="0" smtClean="0"/>
          </a:p>
          <a:p>
            <a:r>
              <a:rPr lang="en-US" altLang="ja-JP" sz="2400" dirty="0" smtClean="0"/>
              <a:t>c.</a:t>
            </a:r>
            <a:r>
              <a:rPr lang="ja-JP" altLang="en-US" sz="2400" dirty="0" smtClean="0"/>
              <a:t>　インターアクト顧問教諭とロータリアンの合同研修会の懇親会において、女性顧問教諭に対してハラスメントが疑われる行為あった。</a:t>
            </a:r>
            <a:endParaRPr kumimoji="1" lang="ja-JP" altLang="en-US" sz="2400" dirty="0"/>
          </a:p>
        </p:txBody>
      </p:sp>
      <p:sp>
        <p:nvSpPr>
          <p:cNvPr id="3" name="タイトル 2"/>
          <p:cNvSpPr>
            <a:spLocks noGrp="1"/>
          </p:cNvSpPr>
          <p:nvPr>
            <p:ph type="title"/>
          </p:nvPr>
        </p:nvSpPr>
        <p:spPr/>
        <p:txBody>
          <a:bodyPr/>
          <a:lstStyle/>
          <a:p>
            <a:r>
              <a:rPr kumimoji="1" lang="en-US" altLang="ja-JP" dirty="0" smtClean="0">
                <a:solidFill>
                  <a:srgbClr val="00B050"/>
                </a:solidFill>
              </a:rPr>
              <a:t>1.</a:t>
            </a:r>
            <a:r>
              <a:rPr kumimoji="1" lang="ja-JP" altLang="en-US" dirty="0" smtClean="0">
                <a:solidFill>
                  <a:srgbClr val="00B050"/>
                </a:solidFill>
              </a:rPr>
              <a:t>インターアクトクラブ関連</a:t>
            </a:r>
            <a:r>
              <a:rPr kumimoji="1" lang="ja-JP" altLang="en-US" dirty="0" smtClean="0"/>
              <a:t>　</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24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8" y="1844824"/>
            <a:ext cx="8180014" cy="4270216"/>
          </a:xfrm>
        </p:spPr>
        <p:txBody>
          <a:bodyPr>
            <a:normAutofit/>
          </a:bodyPr>
          <a:lstStyle/>
          <a:p>
            <a:r>
              <a:rPr lang="en-US" altLang="ja-JP" sz="2400" dirty="0"/>
              <a:t>a</a:t>
            </a:r>
            <a:r>
              <a:rPr lang="en-US" altLang="ja-JP" sz="2400" dirty="0" smtClean="0"/>
              <a:t>.</a:t>
            </a:r>
            <a:r>
              <a:rPr lang="ja-JP" altLang="en-US" sz="2400" dirty="0" smtClean="0"/>
              <a:t>　ローターアクトの地区年次大会に、未成年が参加し、懇親会場にアルコール飲料がある場合のルール</a:t>
            </a:r>
          </a:p>
          <a:p>
            <a:endParaRPr lang="ja-JP" altLang="en-US" sz="2400" dirty="0"/>
          </a:p>
          <a:p>
            <a:r>
              <a:rPr lang="en-US" altLang="ja-JP" sz="2400" dirty="0"/>
              <a:t>b</a:t>
            </a:r>
            <a:r>
              <a:rPr lang="en-US" altLang="ja-JP" sz="2400" dirty="0" smtClean="0"/>
              <a:t>.</a:t>
            </a:r>
            <a:r>
              <a:rPr lang="ja-JP" altLang="en-US" sz="2400" dirty="0" smtClean="0"/>
              <a:t>　複数のローターアクトクラブで全国大会に参加する場合の地区に対しての報告</a:t>
            </a:r>
          </a:p>
          <a:p>
            <a:endParaRPr lang="ja-JP" altLang="en-US" sz="2400" dirty="0"/>
          </a:p>
          <a:p>
            <a:r>
              <a:rPr lang="en-US" altLang="ja-JP" sz="2400" dirty="0"/>
              <a:t>c</a:t>
            </a:r>
            <a:r>
              <a:rPr lang="en-US" altLang="ja-JP" sz="2400" dirty="0" smtClean="0"/>
              <a:t>.</a:t>
            </a:r>
            <a:r>
              <a:rPr lang="ja-JP" altLang="en-US" sz="2400" dirty="0" smtClean="0"/>
              <a:t>　ローターアクトクラブ主催の事業で事故が起こった場合の連絡並びに判断、処置方法</a:t>
            </a:r>
            <a:endParaRPr kumimoji="1" lang="ja-JP" altLang="en-US" sz="2400" dirty="0"/>
          </a:p>
        </p:txBody>
      </p:sp>
      <p:sp>
        <p:nvSpPr>
          <p:cNvPr id="3" name="タイトル 2"/>
          <p:cNvSpPr>
            <a:spLocks noGrp="1"/>
          </p:cNvSpPr>
          <p:nvPr>
            <p:ph type="title"/>
          </p:nvPr>
        </p:nvSpPr>
        <p:spPr/>
        <p:txBody>
          <a:bodyPr/>
          <a:lstStyle/>
          <a:p>
            <a:r>
              <a:rPr kumimoji="1" lang="en-US" altLang="ja-JP" dirty="0" smtClean="0">
                <a:solidFill>
                  <a:srgbClr val="00B050"/>
                </a:solidFill>
              </a:rPr>
              <a:t>2.</a:t>
            </a:r>
            <a:r>
              <a:rPr kumimoji="1" lang="ja-JP" altLang="en-US" dirty="0" smtClean="0">
                <a:solidFill>
                  <a:srgbClr val="00B050"/>
                </a:solidFill>
              </a:rPr>
              <a:t>ローターアクトクラブ関連</a:t>
            </a:r>
            <a:endParaRPr kumimoji="1" lang="ja-JP" altLang="en-US" dirty="0">
              <a:solidFill>
                <a:srgbClr val="00B050"/>
              </a:solidFill>
            </a:endParaRP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7559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8" y="1196752"/>
            <a:ext cx="8396038" cy="5184576"/>
          </a:xfrm>
        </p:spPr>
        <p:txBody>
          <a:bodyPr>
            <a:noAutofit/>
          </a:bodyPr>
          <a:lstStyle/>
          <a:p>
            <a:r>
              <a:rPr lang="en-US" altLang="ja-JP" sz="2400" dirty="0" smtClean="0"/>
              <a:t>a.</a:t>
            </a:r>
            <a:r>
              <a:rPr lang="ja-JP" altLang="en-US" sz="2400" dirty="0" smtClean="0"/>
              <a:t>　</a:t>
            </a:r>
            <a:r>
              <a:rPr lang="en-US" altLang="ja-JP" sz="2400" dirty="0" smtClean="0"/>
              <a:t>RYLA</a:t>
            </a:r>
            <a:r>
              <a:rPr lang="ja-JP" altLang="en-US" sz="2400" dirty="0" smtClean="0"/>
              <a:t>セミナー開催前の天候等の悪化による開催</a:t>
            </a:r>
            <a:r>
              <a:rPr lang="en-US" altLang="ja-JP" sz="2400" dirty="0" smtClean="0"/>
              <a:t>or</a:t>
            </a:r>
            <a:r>
              <a:rPr lang="ja-JP" altLang="en-US" sz="2400" dirty="0" smtClean="0"/>
              <a:t>中止の決定プロセス</a:t>
            </a:r>
            <a:endParaRPr lang="en-US" altLang="ja-JP" sz="2400" dirty="0" smtClean="0"/>
          </a:p>
          <a:p>
            <a:endParaRPr lang="ja-JP" altLang="en-US" sz="2400" dirty="0" smtClean="0"/>
          </a:p>
          <a:p>
            <a:r>
              <a:rPr lang="en-US" altLang="ja-JP" sz="2400" dirty="0" smtClean="0"/>
              <a:t>b.</a:t>
            </a:r>
            <a:r>
              <a:rPr lang="ja-JP" altLang="en-US" sz="2400" dirty="0" smtClean="0"/>
              <a:t>　</a:t>
            </a:r>
            <a:r>
              <a:rPr lang="en-US" altLang="ja-JP" sz="2400" dirty="0" smtClean="0"/>
              <a:t>RYLA</a:t>
            </a:r>
            <a:r>
              <a:rPr lang="ja-JP" altLang="en-US" sz="2400" dirty="0" smtClean="0"/>
              <a:t>セミナー開催中の事前予想しがたいゲリラ豪雨等の発生時の対応</a:t>
            </a:r>
          </a:p>
          <a:p>
            <a:endParaRPr lang="ja-JP" altLang="en-US" sz="2400" dirty="0" smtClean="0"/>
          </a:p>
          <a:p>
            <a:r>
              <a:rPr lang="en-US" altLang="ja-JP" sz="2400" dirty="0" smtClean="0"/>
              <a:t>c.</a:t>
            </a:r>
            <a:r>
              <a:rPr lang="ja-JP" altLang="en-US" sz="2400" dirty="0" smtClean="0"/>
              <a:t>　</a:t>
            </a:r>
            <a:r>
              <a:rPr lang="en-US" altLang="ja-JP" sz="2400" dirty="0" smtClean="0"/>
              <a:t>RYLA</a:t>
            </a:r>
            <a:r>
              <a:rPr lang="ja-JP" altLang="en-US" sz="2400" dirty="0" smtClean="0"/>
              <a:t>セミナー開催中のインフルエンザ等の流行性疾患発生時の対応</a:t>
            </a:r>
          </a:p>
          <a:p>
            <a:endParaRPr lang="ja-JP" altLang="en-US" sz="2400" dirty="0"/>
          </a:p>
          <a:p>
            <a:r>
              <a:rPr lang="en-US" altLang="ja-JP" sz="2400" dirty="0" smtClean="0"/>
              <a:t>d.</a:t>
            </a:r>
            <a:r>
              <a:rPr lang="ja-JP" altLang="en-US" sz="2400" dirty="0" smtClean="0"/>
              <a:t>　</a:t>
            </a:r>
            <a:r>
              <a:rPr lang="en-US" altLang="ja-JP" sz="2400" dirty="0" smtClean="0"/>
              <a:t>RYLA</a:t>
            </a:r>
            <a:r>
              <a:rPr lang="ja-JP" altLang="en-US" sz="2400" dirty="0" smtClean="0"/>
              <a:t>セミナー開催中の受講生間の不適切な関係発覚時の対応</a:t>
            </a:r>
            <a:endParaRPr kumimoji="1" lang="ja-JP" altLang="en-US" sz="2400" dirty="0"/>
          </a:p>
        </p:txBody>
      </p:sp>
      <p:sp>
        <p:nvSpPr>
          <p:cNvPr id="3" name="タイトル 2"/>
          <p:cNvSpPr>
            <a:spLocks noGrp="1"/>
          </p:cNvSpPr>
          <p:nvPr>
            <p:ph type="title"/>
          </p:nvPr>
        </p:nvSpPr>
        <p:spPr>
          <a:xfrm>
            <a:off x="323528" y="0"/>
            <a:ext cx="7680960" cy="1066800"/>
          </a:xfrm>
        </p:spPr>
        <p:txBody>
          <a:bodyPr/>
          <a:lstStyle/>
          <a:p>
            <a:r>
              <a:rPr lang="en-US" altLang="ja-JP" dirty="0" smtClean="0">
                <a:solidFill>
                  <a:srgbClr val="00B050"/>
                </a:solidFill>
              </a:rPr>
              <a:t>3.RYLA</a:t>
            </a:r>
            <a:r>
              <a:rPr lang="ja-JP" altLang="en-US" dirty="0" smtClean="0">
                <a:solidFill>
                  <a:srgbClr val="00B050"/>
                </a:solidFill>
              </a:rPr>
              <a:t> 関連</a:t>
            </a:r>
            <a:endParaRPr kumimoji="1" lang="ja-JP" altLang="en-US"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5051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323528" y="2276872"/>
            <a:ext cx="8540054" cy="2758048"/>
          </a:xfrm>
        </p:spPr>
        <p:txBody>
          <a:bodyPr>
            <a:noAutofit/>
          </a:bodyPr>
          <a:lstStyle/>
          <a:p>
            <a:r>
              <a:rPr lang="en-US" altLang="ja-JP" sz="2400" dirty="0" smtClean="0"/>
              <a:t>a.     </a:t>
            </a:r>
            <a:r>
              <a:rPr lang="ja-JP" altLang="en-US" sz="2400" dirty="0" smtClean="0"/>
              <a:t>渡航先、もしくは事業開催予定地の治安、テロに関する判断基準</a:t>
            </a:r>
          </a:p>
          <a:p>
            <a:pPr marL="457200" indent="-457200">
              <a:buAutoNum type="alphaLcPeriod"/>
            </a:pPr>
            <a:endParaRPr lang="ja-JP" altLang="en-US" sz="2400" dirty="0"/>
          </a:p>
          <a:p>
            <a:r>
              <a:rPr lang="en-US" altLang="ja-JP" sz="2400" dirty="0" smtClean="0"/>
              <a:t>b.</a:t>
            </a:r>
            <a:r>
              <a:rPr lang="ja-JP" altLang="en-US" sz="2400" dirty="0" smtClean="0"/>
              <a:t>　飛行機、バス等の移動手段に対する安全基準と保険対応</a:t>
            </a:r>
          </a:p>
          <a:p>
            <a:endParaRPr lang="ja-JP" altLang="en-US" sz="2400" dirty="0"/>
          </a:p>
          <a:p>
            <a:r>
              <a:rPr lang="en-US" altLang="ja-JP" sz="2400" dirty="0"/>
              <a:t>c</a:t>
            </a:r>
            <a:r>
              <a:rPr lang="en-US" altLang="ja-JP" sz="2400" dirty="0" smtClean="0"/>
              <a:t>.</a:t>
            </a:r>
            <a:r>
              <a:rPr lang="ja-JP" altLang="en-US" sz="2400" dirty="0" smtClean="0"/>
              <a:t>　緊急時の連絡体制</a:t>
            </a:r>
            <a:endParaRPr lang="ja-JP" altLang="en-US" sz="2400" dirty="0"/>
          </a:p>
          <a:p>
            <a:endParaRPr kumimoji="1" lang="ja-JP" altLang="en-US" sz="2400" dirty="0"/>
          </a:p>
        </p:txBody>
      </p:sp>
      <p:sp>
        <p:nvSpPr>
          <p:cNvPr id="3" name="タイトル 2"/>
          <p:cNvSpPr>
            <a:spLocks noGrp="1"/>
          </p:cNvSpPr>
          <p:nvPr>
            <p:ph type="title"/>
          </p:nvPr>
        </p:nvSpPr>
        <p:spPr/>
        <p:txBody>
          <a:bodyPr/>
          <a:lstStyle/>
          <a:p>
            <a:r>
              <a:rPr lang="en-US" altLang="ja-JP" dirty="0" smtClean="0">
                <a:solidFill>
                  <a:srgbClr val="00B050"/>
                </a:solidFill>
              </a:rPr>
              <a:t>4.</a:t>
            </a:r>
            <a:r>
              <a:rPr lang="ja-JP" altLang="en-US" dirty="0" smtClean="0">
                <a:solidFill>
                  <a:srgbClr val="00B050"/>
                </a:solidFill>
              </a:rPr>
              <a:t>その他</a:t>
            </a:r>
            <a:endParaRPr kumimoji="1" lang="ja-JP" altLang="en-US" dirty="0"/>
          </a:p>
        </p:txBody>
      </p:sp>
      <p:pic>
        <p:nvPicPr>
          <p:cNvPr id="4"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3251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4834281" y="5445224"/>
            <a:ext cx="3240360" cy="864096"/>
          </a:xfrm>
        </p:spPr>
        <p:txBody>
          <a:bodyPr>
            <a:normAutofit/>
          </a:bodyPr>
          <a:lstStyle/>
          <a:p>
            <a:r>
              <a:rPr kumimoji="1" lang="en-US" altLang="ja-JP" sz="1600" dirty="0" smtClean="0"/>
              <a:t>RID2680</a:t>
            </a:r>
            <a:r>
              <a:rPr kumimoji="1" lang="ja-JP" altLang="en-US" sz="1600" dirty="0" smtClean="0"/>
              <a:t>　青少年奉仕委員会</a:t>
            </a:r>
          </a:p>
          <a:p>
            <a:r>
              <a:rPr lang="ja-JP" altLang="en-US" sz="1600" dirty="0" smtClean="0"/>
              <a:t>委員長　　坂東　隆弘</a:t>
            </a:r>
            <a:endParaRPr kumimoji="1" lang="ja-JP" altLang="en-US" sz="1600" dirty="0"/>
          </a:p>
        </p:txBody>
      </p:sp>
      <p:sp>
        <p:nvSpPr>
          <p:cNvPr id="3" name="タイトル 2"/>
          <p:cNvSpPr>
            <a:spLocks noGrp="1"/>
          </p:cNvSpPr>
          <p:nvPr>
            <p:ph type="title"/>
          </p:nvPr>
        </p:nvSpPr>
        <p:spPr>
          <a:xfrm>
            <a:off x="539552" y="1844824"/>
            <a:ext cx="7992888" cy="3024336"/>
          </a:xfrm>
        </p:spPr>
        <p:txBody>
          <a:bodyPr/>
          <a:lstStyle/>
          <a:p>
            <a:r>
              <a:rPr kumimoji="1" lang="ja-JP" altLang="en-US" sz="3600" dirty="0" smtClean="0"/>
              <a:t>　ロータリーにおける危機</a:t>
            </a:r>
            <a:r>
              <a:rPr kumimoji="1" lang="ja-JP" altLang="en-US" sz="3600" dirty="0"/>
              <a:t>管理</a:t>
            </a:r>
            <a:r>
              <a:rPr kumimoji="1" lang="ja-JP" altLang="en-US" sz="3600" dirty="0" smtClean="0"/>
              <a:t>は、</a:t>
            </a:r>
            <a:br>
              <a:rPr kumimoji="1" lang="ja-JP" altLang="en-US" sz="3600" dirty="0" smtClean="0"/>
            </a:br>
            <a:r>
              <a:rPr kumimoji="1" lang="ja-JP" altLang="en-US" sz="3600" dirty="0" smtClean="0"/>
              <a:t>より良い奉仕を行うために</a:t>
            </a:r>
            <a:br>
              <a:rPr kumimoji="1" lang="ja-JP" altLang="en-US" sz="3600" dirty="0" smtClean="0"/>
            </a:br>
            <a:r>
              <a:rPr kumimoji="1" lang="ja-JP" altLang="en-US" sz="3600" dirty="0" smtClean="0"/>
              <a:t>高潔性と叡智を結集することにある。</a:t>
            </a:r>
            <a:br>
              <a:rPr kumimoji="1" lang="ja-JP" altLang="en-US" sz="3600" dirty="0" smtClean="0"/>
            </a:br>
            <a:r>
              <a:rPr kumimoji="1" lang="ja-JP" altLang="en-US" sz="3600" dirty="0" smtClean="0"/>
              <a:t>　まずは、そこにある危機に</a:t>
            </a:r>
            <a:br>
              <a:rPr kumimoji="1" lang="ja-JP" altLang="en-US" sz="3600" dirty="0" smtClean="0"/>
            </a:br>
            <a:r>
              <a:rPr kumimoji="1" lang="ja-JP" altLang="en-US" sz="3600" dirty="0" smtClean="0"/>
              <a:t>ロータリアンとして向き合うことだ。</a:t>
            </a:r>
            <a:endParaRPr kumimoji="1" lang="ja-JP" altLang="en-US" sz="3600"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5381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23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par>
                          <p:cTn id="12" fill="hold">
                            <p:stCondLst>
                              <p:cond delay="143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4716016" y="4581128"/>
            <a:ext cx="3672408" cy="720080"/>
          </a:xfrm>
        </p:spPr>
        <p:txBody>
          <a:bodyPr/>
          <a:lstStyle/>
          <a:p>
            <a:r>
              <a:rPr kumimoji="1" lang="en-US" altLang="ja-JP" dirty="0" smtClean="0"/>
              <a:t>RID2680 </a:t>
            </a:r>
            <a:r>
              <a:rPr kumimoji="1" lang="ja-JP" altLang="en-US" dirty="0" smtClean="0"/>
              <a:t>危機管理委員会</a:t>
            </a:r>
            <a:endParaRPr kumimoji="1" lang="ja-JP" altLang="en-US" dirty="0"/>
          </a:p>
        </p:txBody>
      </p:sp>
      <p:sp>
        <p:nvSpPr>
          <p:cNvPr id="3" name="タイトル 2"/>
          <p:cNvSpPr>
            <a:spLocks noGrp="1"/>
          </p:cNvSpPr>
          <p:nvPr>
            <p:ph type="title"/>
          </p:nvPr>
        </p:nvSpPr>
        <p:spPr>
          <a:xfrm>
            <a:off x="323528" y="2420888"/>
            <a:ext cx="8439912" cy="1193398"/>
          </a:xfrm>
        </p:spPr>
        <p:txBody>
          <a:bodyPr/>
          <a:lstStyle/>
          <a:p>
            <a:r>
              <a:rPr kumimoji="1" lang="ja-JP" altLang="en-US" sz="4400" dirty="0" smtClean="0"/>
              <a:t>ご清聴ありがとうございました。</a:t>
            </a:r>
            <a:endParaRPr kumimoji="1" lang="ja-JP" altLang="en-US" sz="4400" dirty="0"/>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79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4800"/>
                            </p:stCondLst>
                            <p:childTnLst>
                              <p:par>
                                <p:cTn id="12" presetID="35"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179512" y="1628800"/>
            <a:ext cx="8784976" cy="4896544"/>
          </a:xfrm>
        </p:spPr>
        <p:txBody>
          <a:bodyPr>
            <a:normAutofit/>
          </a:bodyPr>
          <a:lstStyle/>
          <a:p>
            <a:r>
              <a:rPr lang="ja-JP" altLang="ja-JP" dirty="0"/>
              <a:t>本マニュアルにおける基本的視点は，以下のとおりである</a:t>
            </a:r>
          </a:p>
          <a:p>
            <a:r>
              <a:rPr lang="ja-JP" altLang="ja-JP" dirty="0"/>
              <a:t>１　単独で判断するのではなく，</a:t>
            </a:r>
            <a:r>
              <a:rPr lang="ja-JP" altLang="ja-JP" dirty="0">
                <a:solidFill>
                  <a:srgbClr val="FF0000"/>
                </a:solidFill>
              </a:rPr>
              <a:t>複数の者で判断</a:t>
            </a:r>
            <a:r>
              <a:rPr lang="ja-JP" altLang="ja-JP" dirty="0"/>
              <a:t>するようにする</a:t>
            </a:r>
          </a:p>
          <a:p>
            <a:r>
              <a:rPr lang="ja-JP" altLang="ja-JP" dirty="0"/>
              <a:t>２　軽微な事実であっても，最終的に地区委員会に情報が到達するようにする</a:t>
            </a:r>
          </a:p>
          <a:p>
            <a:r>
              <a:rPr lang="ja-JP" altLang="ja-JP" dirty="0"/>
              <a:t>３　</a:t>
            </a:r>
            <a:r>
              <a:rPr lang="ja-JP" altLang="ja-JP" dirty="0">
                <a:solidFill>
                  <a:srgbClr val="FF0000"/>
                </a:solidFill>
              </a:rPr>
              <a:t>軽微事案</a:t>
            </a:r>
            <a:r>
              <a:rPr lang="ja-JP" altLang="ja-JP" dirty="0"/>
              <a:t>と</a:t>
            </a:r>
            <a:r>
              <a:rPr lang="ja-JP" altLang="ja-JP" dirty="0">
                <a:solidFill>
                  <a:srgbClr val="FF0000"/>
                </a:solidFill>
              </a:rPr>
              <a:t>重要事案</a:t>
            </a:r>
            <a:r>
              <a:rPr lang="ja-JP" altLang="ja-JP" dirty="0"/>
              <a:t>の区別の基準について，判断に迷うときは，後者とする</a:t>
            </a:r>
          </a:p>
          <a:p>
            <a:r>
              <a:rPr lang="ja-JP" altLang="ja-JP" dirty="0"/>
              <a:t>４　連絡や報告をする場合において，マニュアルに定めた相手方が不在のときは</a:t>
            </a:r>
            <a:r>
              <a:rPr lang="ja-JP" altLang="ja-JP" dirty="0" smtClean="0"/>
              <a:t>，</a:t>
            </a:r>
            <a:r>
              <a:rPr lang="ja-JP" altLang="en-US" dirty="0" smtClean="0"/>
              <a:t>　　</a:t>
            </a:r>
            <a:r>
              <a:rPr lang="ja-JP" altLang="ja-JP" dirty="0" smtClean="0"/>
              <a:t>次順位</a:t>
            </a:r>
            <a:r>
              <a:rPr lang="ja-JP" altLang="ja-JP" dirty="0"/>
              <a:t>（例えば，相手方が地区委員長の場合は，担当小委員長）の者に連絡したうえ，</a:t>
            </a:r>
            <a:r>
              <a:rPr lang="ja-JP" altLang="ja-JP" dirty="0" smtClean="0"/>
              <a:t>あらためて</a:t>
            </a:r>
            <a:r>
              <a:rPr lang="ja-JP" altLang="ja-JP" dirty="0"/>
              <a:t>本来の相手方に連絡し，報告する</a:t>
            </a:r>
          </a:p>
          <a:p>
            <a:r>
              <a:rPr lang="ja-JP" altLang="ja-JP" dirty="0"/>
              <a:t>５　事実の認定に際しては，当事者の一方のみの言い分だけではなく，関係者の供述や資料を収集し，</a:t>
            </a:r>
            <a:r>
              <a:rPr lang="ja-JP" altLang="ja-JP" dirty="0">
                <a:solidFill>
                  <a:srgbClr val="FF0000"/>
                </a:solidFill>
              </a:rPr>
              <a:t>客観的な判断</a:t>
            </a:r>
            <a:r>
              <a:rPr lang="ja-JP" altLang="ja-JP" dirty="0"/>
              <a:t>をするように努める</a:t>
            </a:r>
          </a:p>
          <a:p>
            <a:r>
              <a:rPr lang="ja-JP" altLang="ja-JP" dirty="0"/>
              <a:t>６　</a:t>
            </a:r>
            <a:r>
              <a:rPr lang="ja-JP" altLang="ja-JP" dirty="0">
                <a:solidFill>
                  <a:srgbClr val="FF0000"/>
                </a:solidFill>
              </a:rPr>
              <a:t>新世代の保護</a:t>
            </a:r>
            <a:r>
              <a:rPr lang="ja-JP" altLang="ja-JP" dirty="0"/>
              <a:t>を優先する</a:t>
            </a:r>
          </a:p>
          <a:p>
            <a:r>
              <a:rPr lang="ja-JP" altLang="ja-JP" dirty="0"/>
              <a:t>７　被害者とされる人のみならず，加害者とされる人の</a:t>
            </a:r>
            <a:r>
              <a:rPr lang="ja-JP" altLang="ja-JP" dirty="0">
                <a:solidFill>
                  <a:srgbClr val="FF0000"/>
                </a:solidFill>
              </a:rPr>
              <a:t>基本的人権</a:t>
            </a:r>
            <a:r>
              <a:rPr lang="ja-JP" altLang="ja-JP" dirty="0"/>
              <a:t>（プライバシーなど）の保護にも留意する</a:t>
            </a:r>
          </a:p>
          <a:p>
            <a:endParaRPr kumimoji="1" lang="ja-JP" altLang="en-US" dirty="0"/>
          </a:p>
        </p:txBody>
      </p:sp>
      <p:sp>
        <p:nvSpPr>
          <p:cNvPr id="3" name="タイトル 2"/>
          <p:cNvSpPr>
            <a:spLocks noGrp="1"/>
          </p:cNvSpPr>
          <p:nvPr>
            <p:ph type="title"/>
          </p:nvPr>
        </p:nvSpPr>
        <p:spPr>
          <a:xfrm>
            <a:off x="323528" y="260648"/>
            <a:ext cx="7747966" cy="1066800"/>
          </a:xfrm>
        </p:spPr>
        <p:txBody>
          <a:bodyPr>
            <a:noAutofit/>
          </a:bodyPr>
          <a:lstStyle/>
          <a:p>
            <a:r>
              <a:rPr kumimoji="0" lang="ja-JP" altLang="en-US" sz="4900" b="1" dirty="0">
                <a:gradFill>
                  <a:gsLst>
                    <a:gs pos="0">
                      <a:schemeClr val="tx1">
                        <a:alpha val="92000"/>
                      </a:schemeClr>
                    </a:gs>
                    <a:gs pos="45000">
                      <a:schemeClr val="tx1">
                        <a:alpha val="51000"/>
                      </a:schemeClr>
                    </a:gs>
                    <a:gs pos="100000">
                      <a:schemeClr val="tx1"/>
                    </a:gs>
                  </a:gsLst>
                  <a:lin ang="3600000" scaled="0"/>
                </a:gradFill>
              </a:rPr>
              <a:t>基本的</a:t>
            </a:r>
            <a:r>
              <a:rPr kumimoji="0" lang="ja-JP" altLang="en-US" sz="4900" b="1" dirty="0" smtClean="0">
                <a:gradFill>
                  <a:gsLst>
                    <a:gs pos="0">
                      <a:schemeClr val="tx1">
                        <a:alpha val="92000"/>
                      </a:schemeClr>
                    </a:gs>
                    <a:gs pos="45000">
                      <a:schemeClr val="tx1">
                        <a:alpha val="51000"/>
                      </a:schemeClr>
                    </a:gs>
                    <a:gs pos="100000">
                      <a:schemeClr val="tx1"/>
                    </a:gs>
                  </a:gsLst>
                  <a:lin ang="3600000" scaled="0"/>
                </a:gradFill>
              </a:rPr>
              <a:t>視点（</a:t>
            </a:r>
            <a:r>
              <a:rPr kumimoji="0" lang="ja-JP" altLang="en-US" sz="4900" b="1" dirty="0">
                <a:gradFill>
                  <a:gsLst>
                    <a:gs pos="0">
                      <a:schemeClr val="tx1">
                        <a:alpha val="92000"/>
                      </a:schemeClr>
                    </a:gs>
                    <a:gs pos="45000">
                      <a:schemeClr val="tx1">
                        <a:alpha val="51000"/>
                      </a:schemeClr>
                    </a:gs>
                    <a:gs pos="100000">
                      <a:schemeClr val="tx1"/>
                    </a:gs>
                  </a:gsLst>
                  <a:lin ang="3600000" scaled="0"/>
                </a:gradFill>
              </a:rPr>
              <a:t>行動指針）</a:t>
            </a:r>
          </a:p>
        </p:txBody>
      </p:sp>
      <p:pic>
        <p:nvPicPr>
          <p:cNvPr id="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913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a:xfrm>
            <a:off x="179512" y="1600199"/>
            <a:ext cx="5256584" cy="3773017"/>
          </a:xfrm>
        </p:spPr>
        <p:txBody>
          <a:bodyPr>
            <a:normAutofit/>
          </a:bodyPr>
          <a:lstStyle/>
          <a:p>
            <a:r>
              <a:rPr lang="ja-JP" altLang="ja-JP" dirty="0"/>
              <a:t>１　</a:t>
            </a:r>
            <a:r>
              <a:rPr lang="ja-JP" altLang="ja-JP" dirty="0">
                <a:solidFill>
                  <a:srgbClr val="FFFF00"/>
                </a:solidFill>
              </a:rPr>
              <a:t>「直ちに」</a:t>
            </a:r>
            <a:r>
              <a:rPr lang="ja-JP" altLang="ja-JP" dirty="0"/>
              <a:t>とは，概ね１時間以内をいう</a:t>
            </a:r>
          </a:p>
          <a:p>
            <a:r>
              <a:rPr lang="ja-JP" altLang="ja-JP" dirty="0"/>
              <a:t>２　</a:t>
            </a:r>
            <a:r>
              <a:rPr lang="ja-JP" altLang="ja-JP" dirty="0">
                <a:solidFill>
                  <a:srgbClr val="FFFF00"/>
                </a:solidFill>
              </a:rPr>
              <a:t>「速やかに」</a:t>
            </a:r>
            <a:r>
              <a:rPr lang="ja-JP" altLang="ja-JP" dirty="0"/>
              <a:t>とは，概ね２４時間以内をいう</a:t>
            </a:r>
          </a:p>
          <a:p>
            <a:r>
              <a:rPr lang="ja-JP" altLang="ja-JP" dirty="0"/>
              <a:t>３　</a:t>
            </a:r>
            <a:r>
              <a:rPr lang="ja-JP" altLang="ja-JP" dirty="0">
                <a:solidFill>
                  <a:srgbClr val="FFFF00"/>
                </a:solidFill>
              </a:rPr>
              <a:t>「重大な事案」</a:t>
            </a:r>
            <a:r>
              <a:rPr lang="ja-JP" altLang="ja-JP" dirty="0"/>
              <a:t>とは</a:t>
            </a:r>
            <a:r>
              <a:rPr lang="ja-JP" altLang="ja-JP" dirty="0" smtClean="0"/>
              <a:t>，</a:t>
            </a:r>
            <a:endParaRPr lang="ja-JP" altLang="en-US" dirty="0" smtClean="0"/>
          </a:p>
          <a:p>
            <a:r>
              <a:rPr lang="ja-JP" altLang="en-US" dirty="0" smtClean="0"/>
              <a:t>　　　</a:t>
            </a:r>
            <a:r>
              <a:rPr lang="ja-JP" altLang="ja-JP" dirty="0" smtClean="0"/>
              <a:t>新世代</a:t>
            </a:r>
            <a:r>
              <a:rPr lang="ja-JP" altLang="ja-JP" dirty="0"/>
              <a:t>本人が死亡した場合</a:t>
            </a:r>
            <a:r>
              <a:rPr lang="ja-JP" altLang="ja-JP" dirty="0" smtClean="0"/>
              <a:t>，</a:t>
            </a:r>
            <a:endParaRPr lang="ja-JP" altLang="en-US" dirty="0" smtClean="0"/>
          </a:p>
          <a:p>
            <a:r>
              <a:rPr lang="ja-JP" altLang="en-US" dirty="0" smtClean="0"/>
              <a:t>　　　</a:t>
            </a:r>
            <a:r>
              <a:rPr lang="ja-JP" altLang="ja-JP" dirty="0" smtClean="0"/>
              <a:t>１週間</a:t>
            </a:r>
            <a:r>
              <a:rPr lang="ja-JP" altLang="ja-JP" dirty="0"/>
              <a:t>を超える長期間の入院</a:t>
            </a:r>
            <a:r>
              <a:rPr lang="ja-JP" altLang="ja-JP" dirty="0" smtClean="0"/>
              <a:t>，</a:t>
            </a:r>
            <a:endParaRPr lang="ja-JP" altLang="en-US" dirty="0" smtClean="0"/>
          </a:p>
          <a:p>
            <a:r>
              <a:rPr lang="ja-JP" altLang="en-US" dirty="0" smtClean="0"/>
              <a:t>　　　</a:t>
            </a:r>
            <a:r>
              <a:rPr lang="ja-JP" altLang="ja-JP" dirty="0" smtClean="0"/>
              <a:t>保護者</a:t>
            </a:r>
            <a:r>
              <a:rPr lang="ja-JP" altLang="ja-JP" dirty="0"/>
              <a:t>の承認が必要な程度の中重度の手術など</a:t>
            </a:r>
            <a:r>
              <a:rPr lang="ja-JP" altLang="ja-JP" dirty="0" smtClean="0"/>
              <a:t>，</a:t>
            </a:r>
            <a:endParaRPr lang="ja-JP" altLang="en-US" dirty="0" smtClean="0"/>
          </a:p>
          <a:p>
            <a:r>
              <a:rPr lang="ja-JP" altLang="en-US" dirty="0" smtClean="0"/>
              <a:t>　　　</a:t>
            </a:r>
            <a:r>
              <a:rPr lang="ja-JP" altLang="ja-JP" dirty="0" smtClean="0"/>
              <a:t>通常</a:t>
            </a:r>
            <a:r>
              <a:rPr lang="ja-JP" altLang="ja-JP" dirty="0"/>
              <a:t>の生活に大きな問題となるものをいい</a:t>
            </a:r>
            <a:r>
              <a:rPr lang="ja-JP" altLang="ja-JP" dirty="0" smtClean="0"/>
              <a:t>，</a:t>
            </a:r>
            <a:endParaRPr lang="ja-JP" altLang="en-US" dirty="0" smtClean="0"/>
          </a:p>
          <a:p>
            <a:r>
              <a:rPr lang="ja-JP" altLang="en-US" dirty="0" smtClean="0"/>
              <a:t>　　</a:t>
            </a:r>
            <a:r>
              <a:rPr lang="ja-JP" altLang="ja-JP" dirty="0" smtClean="0"/>
              <a:t>「</a:t>
            </a:r>
            <a:r>
              <a:rPr lang="ja-JP" altLang="ja-JP" dirty="0"/>
              <a:t>軽微な事案」とはそれ以外のものを</a:t>
            </a:r>
            <a:r>
              <a:rPr lang="ja-JP" altLang="ja-JP" dirty="0" smtClean="0"/>
              <a:t>いう</a:t>
            </a:r>
            <a:endParaRPr kumimoji="1" lang="ja-JP" altLang="en-US" dirty="0"/>
          </a:p>
        </p:txBody>
      </p:sp>
      <p:sp>
        <p:nvSpPr>
          <p:cNvPr id="4" name="タイトル 3"/>
          <p:cNvSpPr>
            <a:spLocks noGrp="1"/>
          </p:cNvSpPr>
          <p:nvPr>
            <p:ph type="title"/>
          </p:nvPr>
        </p:nvSpPr>
        <p:spPr/>
        <p:txBody>
          <a:bodyPr>
            <a:normAutofit/>
          </a:bodyPr>
          <a:lstStyle/>
          <a:p>
            <a:r>
              <a:rPr kumimoji="0" lang="ja-JP" altLang="en-US" sz="4900" b="1" dirty="0">
                <a:gradFill>
                  <a:gsLst>
                    <a:gs pos="0">
                      <a:schemeClr val="tx1">
                        <a:alpha val="92000"/>
                      </a:schemeClr>
                    </a:gs>
                    <a:gs pos="45000">
                      <a:schemeClr val="tx1">
                        <a:alpha val="51000"/>
                      </a:schemeClr>
                    </a:gs>
                    <a:gs pos="100000">
                      <a:schemeClr val="tx1"/>
                    </a:gs>
                  </a:gsLst>
                  <a:lin ang="3600000" scaled="0"/>
                </a:gradFill>
              </a:rPr>
              <a:t>注釈</a:t>
            </a:r>
          </a:p>
        </p:txBody>
      </p:sp>
      <p:pic>
        <p:nvPicPr>
          <p:cNvPr id="7" name="図プレースホルダー 6"/>
          <p:cNvPicPr>
            <a:picLocks noGrp="1" noChangeAspect="1"/>
          </p:cNvPicPr>
          <p:nvPr>
            <p:ph type="pic" idx="1"/>
          </p:nvPr>
        </p:nvPicPr>
        <p:blipFill>
          <a:blip r:embed="rId2">
            <a:extLst>
              <a:ext uri="{28A0092B-C50C-407E-A947-70E740481C1C}">
                <a14:useLocalDpi xmlns:a14="http://schemas.microsoft.com/office/drawing/2010/main" val="0"/>
              </a:ext>
            </a:extLst>
          </a:blip>
          <a:srcRect l="30576" r="30576"/>
          <a:stretch>
            <a:fillRect/>
          </a:stretch>
        </p:blipFill>
        <p:spPr>
          <a:xfrm>
            <a:off x="5448876" y="0"/>
            <a:ext cx="3698573" cy="5657850"/>
          </a:xfrm>
        </p:spPr>
      </p:pic>
      <p:pic>
        <p:nvPicPr>
          <p:cNvPr id="5" name="Picture 2" descr="C:\Users\bando\Pictures\RotaryMBS_PMS-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3200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2000"/>
                                        <p:tgtEl>
                                          <p:spTgt spid="3">
                                            <p:txEl>
                                              <p:pRg st="7" end="7"/>
                                            </p:txEl>
                                          </p:spTgt>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064702" y="4387924"/>
            <a:ext cx="2304256" cy="22814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第一認知者</a:t>
            </a:r>
          </a:p>
        </p:txBody>
      </p:sp>
      <p:sp>
        <p:nvSpPr>
          <p:cNvPr id="3" name="タイトル 2"/>
          <p:cNvSpPr>
            <a:spLocks noGrp="1"/>
          </p:cNvSpPr>
          <p:nvPr>
            <p:ph type="title"/>
          </p:nvPr>
        </p:nvSpPr>
        <p:spPr>
          <a:xfrm>
            <a:off x="265214" y="-171400"/>
            <a:ext cx="8540054" cy="1178768"/>
          </a:xfrm>
        </p:spPr>
        <p:txBody>
          <a:bodyPr>
            <a:normAutofit/>
          </a:bodyPr>
          <a:lstStyle/>
          <a:p>
            <a:r>
              <a:rPr kumimoji="0" lang="ja-JP" altLang="en-US" sz="4900" b="1" dirty="0">
                <a:gradFill>
                  <a:gsLst>
                    <a:gs pos="0">
                      <a:schemeClr val="tx1">
                        <a:alpha val="92000"/>
                      </a:schemeClr>
                    </a:gs>
                    <a:gs pos="45000">
                      <a:schemeClr val="tx1">
                        <a:alpha val="51000"/>
                      </a:schemeClr>
                    </a:gs>
                    <a:gs pos="100000">
                      <a:schemeClr val="tx1"/>
                    </a:gs>
                  </a:gsLst>
                  <a:lin ang="3600000" scaled="0"/>
                </a:gradFill>
              </a:rPr>
              <a:t>事態</a:t>
            </a:r>
            <a:r>
              <a:rPr kumimoji="0" lang="ja-JP" altLang="en-US" sz="4900" b="1" dirty="0" smtClean="0">
                <a:gradFill>
                  <a:gsLst>
                    <a:gs pos="0">
                      <a:schemeClr val="tx1">
                        <a:alpha val="92000"/>
                      </a:schemeClr>
                    </a:gs>
                    <a:gs pos="45000">
                      <a:schemeClr val="tx1">
                        <a:alpha val="51000"/>
                      </a:schemeClr>
                    </a:gs>
                    <a:gs pos="100000">
                      <a:schemeClr val="tx1"/>
                    </a:gs>
                  </a:gsLst>
                  <a:lin ang="3600000" scaled="0"/>
                </a:gradFill>
              </a:rPr>
              <a:t>発生</a:t>
            </a:r>
            <a:r>
              <a:rPr kumimoji="0" lang="ja-JP" altLang="en-US" b="1" dirty="0" smtClean="0">
                <a:gradFill>
                  <a:gsLst>
                    <a:gs pos="0">
                      <a:schemeClr val="tx1">
                        <a:alpha val="92000"/>
                      </a:schemeClr>
                    </a:gs>
                    <a:gs pos="45000">
                      <a:schemeClr val="tx1">
                        <a:alpha val="51000"/>
                      </a:schemeClr>
                    </a:gs>
                    <a:gs pos="100000">
                      <a:schemeClr val="tx1"/>
                    </a:gs>
                  </a:gsLst>
                  <a:lin ang="3600000" scaled="0"/>
                </a:gradFill>
              </a:rPr>
              <a:t>（初期始動の基本）</a:t>
            </a:r>
            <a:endParaRPr kumimoji="0" lang="ja-JP" altLang="en-US" b="1" dirty="0">
              <a:gradFill>
                <a:gsLst>
                  <a:gs pos="0">
                    <a:schemeClr val="tx1">
                      <a:alpha val="92000"/>
                    </a:schemeClr>
                  </a:gs>
                  <a:gs pos="45000">
                    <a:schemeClr val="tx1">
                      <a:alpha val="51000"/>
                    </a:schemeClr>
                  </a:gs>
                  <a:gs pos="100000">
                    <a:schemeClr val="tx1"/>
                  </a:gs>
                </a:gsLst>
                <a:lin ang="3600000" scaled="0"/>
              </a:gradFill>
            </a:endParaRPr>
          </a:p>
        </p:txBody>
      </p:sp>
      <p:sp>
        <p:nvSpPr>
          <p:cNvPr id="6" name="爆発 2 5"/>
          <p:cNvSpPr/>
          <p:nvPr/>
        </p:nvSpPr>
        <p:spPr>
          <a:xfrm>
            <a:off x="251520" y="1711206"/>
            <a:ext cx="2592288" cy="2074065"/>
          </a:xfrm>
          <a:prstGeom prst="irregularSeal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事態発生</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角丸四角形 6"/>
          <p:cNvSpPr/>
          <p:nvPr/>
        </p:nvSpPr>
        <p:spPr>
          <a:xfrm>
            <a:off x="472413" y="5377781"/>
            <a:ext cx="1450099" cy="1152128"/>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関係者</a:t>
            </a:r>
          </a:p>
          <a:p>
            <a:pPr algn="ctr"/>
            <a:r>
              <a:rPr lang="ja-JP" alt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ホストファミリー</a:t>
            </a:r>
          </a:p>
          <a:p>
            <a:pPr algn="ctr"/>
            <a:r>
              <a:rPr kumimoji="1" lang="ja-JP" alt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rPr>
              <a:t>学校</a:t>
            </a:r>
            <a:r>
              <a:rPr kumimoji="1" lang="ja-JP" alt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関係　など</a:t>
            </a:r>
            <a:endParaRPr kumimoji="1" lang="ja-JP" alt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角丸四角形 7"/>
          <p:cNvSpPr/>
          <p:nvPr/>
        </p:nvSpPr>
        <p:spPr>
          <a:xfrm>
            <a:off x="529612" y="4367641"/>
            <a:ext cx="1450099" cy="864096"/>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本人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角丸四角形 8"/>
          <p:cNvSpPr/>
          <p:nvPr/>
        </p:nvSpPr>
        <p:spPr>
          <a:xfrm>
            <a:off x="3136710" y="4624110"/>
            <a:ext cx="2160240" cy="6065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カウンセラー</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角丸四角形 9"/>
          <p:cNvSpPr/>
          <p:nvPr/>
        </p:nvSpPr>
        <p:spPr>
          <a:xfrm>
            <a:off x="3244722" y="5812469"/>
            <a:ext cx="1944216" cy="7488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担当委員会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角丸四角形 12"/>
          <p:cNvSpPr/>
          <p:nvPr/>
        </p:nvSpPr>
        <p:spPr>
          <a:xfrm>
            <a:off x="6521086" y="5754861"/>
            <a:ext cx="1584176"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理事会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角丸四角形 13"/>
          <p:cNvSpPr/>
          <p:nvPr/>
        </p:nvSpPr>
        <p:spPr>
          <a:xfrm>
            <a:off x="6521086" y="4376159"/>
            <a:ext cx="1584176"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危機管理委員会</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角丸四角形 14"/>
          <p:cNvSpPr/>
          <p:nvPr/>
        </p:nvSpPr>
        <p:spPr>
          <a:xfrm>
            <a:off x="6444208" y="3075215"/>
            <a:ext cx="1584176" cy="864096"/>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重大事案</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角丸四角形 15"/>
          <p:cNvSpPr/>
          <p:nvPr/>
        </p:nvSpPr>
        <p:spPr>
          <a:xfrm>
            <a:off x="3424742" y="3077380"/>
            <a:ext cx="1584176" cy="864096"/>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軽微事案</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角丸四角形 16"/>
          <p:cNvSpPr/>
          <p:nvPr/>
        </p:nvSpPr>
        <p:spPr>
          <a:xfrm>
            <a:off x="5188938" y="2200738"/>
            <a:ext cx="1255270" cy="7189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地区</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右矢印 18"/>
          <p:cNvSpPr/>
          <p:nvPr/>
        </p:nvSpPr>
        <p:spPr>
          <a:xfrm>
            <a:off x="1979711" y="4428291"/>
            <a:ext cx="1081541" cy="1940361"/>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速やかに連絡</a:t>
            </a:r>
            <a:endParaRPr kumimoji="1" lang="ja-JP" altLang="en-US" dirty="0"/>
          </a:p>
        </p:txBody>
      </p:sp>
      <p:sp>
        <p:nvSpPr>
          <p:cNvPr id="20" name="右矢印 19"/>
          <p:cNvSpPr/>
          <p:nvPr/>
        </p:nvSpPr>
        <p:spPr>
          <a:xfrm>
            <a:off x="5456177" y="4558461"/>
            <a:ext cx="1081541" cy="1940361"/>
          </a:xfrm>
          <a:prstGeom prst="rightArrow">
            <a:avLst>
              <a:gd name="adj1" fmla="val 60579"/>
              <a:gd name="adj2" fmla="val 415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速やかに連絡</a:t>
            </a:r>
            <a:endParaRPr kumimoji="1" lang="ja-JP" altLang="en-US" dirty="0"/>
          </a:p>
        </p:txBody>
      </p:sp>
      <p:sp>
        <p:nvSpPr>
          <p:cNvPr id="21" name="上下矢印 20"/>
          <p:cNvSpPr/>
          <p:nvPr/>
        </p:nvSpPr>
        <p:spPr>
          <a:xfrm>
            <a:off x="6593094" y="5240255"/>
            <a:ext cx="1512168" cy="514606"/>
          </a:xfrm>
          <a:prstGeom prst="upDownArrow">
            <a:avLst>
              <a:gd name="adj1" fmla="val 50000"/>
              <a:gd name="adj2" fmla="val 336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協議</a:t>
            </a:r>
            <a:endParaRPr kumimoji="1" lang="ja-JP" altLang="en-US" dirty="0"/>
          </a:p>
        </p:txBody>
      </p:sp>
      <p:sp>
        <p:nvSpPr>
          <p:cNvPr id="22" name="三方向矢印 21"/>
          <p:cNvSpPr/>
          <p:nvPr/>
        </p:nvSpPr>
        <p:spPr>
          <a:xfrm rot="10800000">
            <a:off x="5040052" y="3201185"/>
            <a:ext cx="1404156" cy="1561973"/>
          </a:xfrm>
          <a:prstGeom prst="leftRigh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3" name="二方向矢印 22"/>
          <p:cNvSpPr/>
          <p:nvPr/>
        </p:nvSpPr>
        <p:spPr>
          <a:xfrm rot="10800000">
            <a:off x="4067943" y="2263107"/>
            <a:ext cx="927587" cy="790414"/>
          </a:xfrm>
          <a:prstGeom prst="lef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4" name="二方向矢印 23"/>
          <p:cNvSpPr/>
          <p:nvPr/>
        </p:nvSpPr>
        <p:spPr>
          <a:xfrm rot="16200000">
            <a:off x="6611212" y="2110611"/>
            <a:ext cx="822988" cy="1003241"/>
          </a:xfrm>
          <a:prstGeom prst="lef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5" name="正方形/長方形 24"/>
          <p:cNvSpPr/>
          <p:nvPr/>
        </p:nvSpPr>
        <p:spPr>
          <a:xfrm>
            <a:off x="5368958" y="3365412"/>
            <a:ext cx="715210"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判断</a:t>
            </a:r>
            <a:endParaRPr kumimoji="1" lang="ja-JP" altLang="en-US" dirty="0"/>
          </a:p>
        </p:txBody>
      </p:sp>
      <p:sp>
        <p:nvSpPr>
          <p:cNvPr id="26" name="正方形/長方形 25"/>
          <p:cNvSpPr/>
          <p:nvPr/>
        </p:nvSpPr>
        <p:spPr>
          <a:xfrm>
            <a:off x="4153706" y="2347754"/>
            <a:ext cx="648072"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27" name="正方形/長方形 26"/>
          <p:cNvSpPr/>
          <p:nvPr/>
        </p:nvSpPr>
        <p:spPr>
          <a:xfrm>
            <a:off x="6735355" y="2284801"/>
            <a:ext cx="720080"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連絡</a:t>
            </a:r>
            <a:endParaRPr kumimoji="1" lang="ja-JP" altLang="en-US" dirty="0"/>
          </a:p>
        </p:txBody>
      </p:sp>
      <p:sp>
        <p:nvSpPr>
          <p:cNvPr id="28" name="角丸四角形吹き出し 27"/>
          <p:cNvSpPr/>
          <p:nvPr/>
        </p:nvSpPr>
        <p:spPr>
          <a:xfrm>
            <a:off x="7743058" y="1711206"/>
            <a:ext cx="1293438" cy="502078"/>
          </a:xfrm>
          <a:prstGeom prst="wedgeRoundRectCallout">
            <a:avLst>
              <a:gd name="adj1" fmla="val -52574"/>
              <a:gd name="adj2" fmla="val 107593"/>
              <a:gd name="adj3" fmla="val 16667"/>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sz="1600" dirty="0" smtClean="0">
                <a:solidFill>
                  <a:srgbClr val="FF0000"/>
                </a:solidFill>
                <a:effectLst>
                  <a:outerShdw blurRad="38100" dist="38100" dir="2700000" algn="tl">
                    <a:srgbClr val="000000">
                      <a:alpha val="43137"/>
                    </a:srgbClr>
                  </a:outerShdw>
                </a:effectLst>
              </a:rPr>
              <a:t>12</a:t>
            </a:r>
            <a:r>
              <a:rPr kumimoji="1" lang="ja-JP" altLang="en-US" sz="1600" dirty="0" smtClean="0">
                <a:solidFill>
                  <a:srgbClr val="FF0000"/>
                </a:solidFill>
                <a:effectLst>
                  <a:outerShdw blurRad="38100" dist="38100" dir="2700000" algn="tl">
                    <a:srgbClr val="000000">
                      <a:alpha val="43137"/>
                    </a:srgbClr>
                  </a:outerShdw>
                </a:effectLst>
              </a:rPr>
              <a:t>時間以内</a:t>
            </a:r>
            <a:endParaRPr kumimoji="1" lang="ja-JP" altLang="en-US" sz="1600" dirty="0">
              <a:solidFill>
                <a:srgbClr val="FF0000"/>
              </a:solidFill>
              <a:effectLst>
                <a:outerShdw blurRad="38100" dist="38100" dir="2700000" algn="tl">
                  <a:srgbClr val="000000">
                    <a:alpha val="43137"/>
                  </a:srgbClr>
                </a:outerShdw>
              </a:effectLst>
            </a:endParaRPr>
          </a:p>
        </p:txBody>
      </p:sp>
      <p:sp>
        <p:nvSpPr>
          <p:cNvPr id="29" name="角丸四角形吹き出し 28"/>
          <p:cNvSpPr/>
          <p:nvPr/>
        </p:nvSpPr>
        <p:spPr>
          <a:xfrm>
            <a:off x="1979711" y="3688272"/>
            <a:ext cx="1293438" cy="502078"/>
          </a:xfrm>
          <a:prstGeom prst="wedgeRoundRectCallout">
            <a:avLst>
              <a:gd name="adj1" fmla="val -22997"/>
              <a:gd name="adj2" fmla="val 163345"/>
              <a:gd name="adj3" fmla="val 16667"/>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600" dirty="0">
                <a:solidFill>
                  <a:srgbClr val="FF0000"/>
                </a:solidFill>
                <a:effectLst>
                  <a:outerShdw blurRad="38100" dist="38100" dir="2700000" algn="tl">
                    <a:srgbClr val="000000">
                      <a:alpha val="43137"/>
                    </a:srgbClr>
                  </a:outerShdw>
                </a:effectLst>
              </a:rPr>
              <a:t>24</a:t>
            </a:r>
            <a:r>
              <a:rPr kumimoji="1" lang="ja-JP" altLang="en-US" sz="1600" dirty="0" smtClean="0">
                <a:solidFill>
                  <a:srgbClr val="FF0000"/>
                </a:solidFill>
                <a:effectLst>
                  <a:outerShdw blurRad="38100" dist="38100" dir="2700000" algn="tl">
                    <a:srgbClr val="000000">
                      <a:alpha val="43137"/>
                    </a:srgbClr>
                  </a:outerShdw>
                </a:effectLst>
              </a:rPr>
              <a:t>時間以内</a:t>
            </a:r>
            <a:endParaRPr kumimoji="1" lang="ja-JP" altLang="en-US" sz="1600" dirty="0">
              <a:solidFill>
                <a:srgbClr val="FF0000"/>
              </a:solidFill>
              <a:effectLst>
                <a:outerShdw blurRad="38100" dist="38100" dir="2700000" algn="tl">
                  <a:srgbClr val="000000">
                    <a:alpha val="43137"/>
                  </a:srgbClr>
                </a:outerShdw>
              </a:effectLst>
            </a:endParaRPr>
          </a:p>
        </p:txBody>
      </p:sp>
      <p:sp>
        <p:nvSpPr>
          <p:cNvPr id="30" name="二方向矢印 29"/>
          <p:cNvSpPr/>
          <p:nvPr/>
        </p:nvSpPr>
        <p:spPr>
          <a:xfrm rot="16200000">
            <a:off x="5044683" y="1300169"/>
            <a:ext cx="822988" cy="1003241"/>
          </a:xfrm>
          <a:prstGeom prst="lef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1" name="正方形/長方形 30"/>
          <p:cNvSpPr/>
          <p:nvPr/>
        </p:nvSpPr>
        <p:spPr>
          <a:xfrm>
            <a:off x="5188938" y="1453313"/>
            <a:ext cx="648072"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報告</a:t>
            </a:r>
            <a:endParaRPr kumimoji="1" lang="ja-JP" altLang="en-US" dirty="0"/>
          </a:p>
        </p:txBody>
      </p:sp>
      <p:sp>
        <p:nvSpPr>
          <p:cNvPr id="32" name="角丸四角形 31"/>
          <p:cNvSpPr/>
          <p:nvPr/>
        </p:nvSpPr>
        <p:spPr>
          <a:xfrm>
            <a:off x="3699286" y="1243247"/>
            <a:ext cx="1255270" cy="7189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円形吹き出し 1"/>
          <p:cNvSpPr/>
          <p:nvPr/>
        </p:nvSpPr>
        <p:spPr>
          <a:xfrm>
            <a:off x="6084168" y="1243247"/>
            <a:ext cx="1265010" cy="718998"/>
          </a:xfrm>
          <a:prstGeom prst="wedgeEllipseCallou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b="1" dirty="0" smtClean="0"/>
              <a:t>72</a:t>
            </a:r>
            <a:r>
              <a:rPr kumimoji="1" lang="ja-JP" altLang="en-US" b="1" dirty="0" smtClean="0"/>
              <a:t>時間以内</a:t>
            </a:r>
            <a:endParaRPr kumimoji="1" lang="ja-JP" altLang="en-US" b="1" dirty="0"/>
          </a:p>
        </p:txBody>
      </p:sp>
      <p:sp>
        <p:nvSpPr>
          <p:cNvPr id="33" name="円形吹き出し 32"/>
          <p:cNvSpPr/>
          <p:nvPr/>
        </p:nvSpPr>
        <p:spPr>
          <a:xfrm>
            <a:off x="2339752" y="1351707"/>
            <a:ext cx="1265010" cy="718998"/>
          </a:xfrm>
          <a:prstGeom prst="wedgeEllipseCallou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b="1" dirty="0" smtClean="0"/>
              <a:t>72</a:t>
            </a:r>
            <a:r>
              <a:rPr kumimoji="1" lang="ja-JP" altLang="en-US" b="1" dirty="0" smtClean="0"/>
              <a:t>時間以内</a:t>
            </a:r>
            <a:endParaRPr kumimoji="1" lang="ja-JP" altLang="en-US" b="1" dirty="0"/>
          </a:p>
        </p:txBody>
      </p:sp>
      <p:pic>
        <p:nvPicPr>
          <p:cNvPr id="34" name="Picture 2" descr="C:\Users\bando\Pictures\RotaryMBS_PM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5"/>
            <a:ext cx="1224135" cy="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6027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750"/>
                                        <p:tgtEl>
                                          <p:spTgt spid="19"/>
                                        </p:tgtEl>
                                      </p:cBhvr>
                                    </p:animEffect>
                                  </p:childTnLst>
                                </p:cTn>
                              </p:par>
                            </p:childTnLst>
                          </p:cTn>
                        </p:par>
                        <p:par>
                          <p:cTn id="26" fill="hold">
                            <p:stCondLst>
                              <p:cond delay="5750"/>
                            </p:stCondLst>
                            <p:childTnLst>
                              <p:par>
                                <p:cTn id="27" presetID="16" presetClass="entr" presetSubtype="37"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outVertical)">
                                      <p:cBhvr>
                                        <p:cTn id="29" dur="2000"/>
                                        <p:tgtEl>
                                          <p:spTgt spid="11"/>
                                        </p:tgtEl>
                                      </p:cBhvr>
                                    </p:animEffect>
                                  </p:childTnLst>
                                </p:cTn>
                              </p:par>
                            </p:childTnLst>
                          </p:cTn>
                        </p:par>
                        <p:par>
                          <p:cTn id="30" fill="hold">
                            <p:stCondLst>
                              <p:cond delay="775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2000"/>
                                        <p:tgtEl>
                                          <p:spTgt spid="20"/>
                                        </p:tgtEl>
                                      </p:cBhvr>
                                    </p:animEffect>
                                  </p:childTnLst>
                                </p:cTn>
                              </p:par>
                            </p:childTnLst>
                          </p:cTn>
                        </p:par>
                        <p:par>
                          <p:cTn id="34" fill="hold">
                            <p:stCondLst>
                              <p:cond delay="9750"/>
                            </p:stCondLst>
                            <p:childTnLst>
                              <p:par>
                                <p:cTn id="35" presetID="2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0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2000"/>
                                        <p:tgtEl>
                                          <p:spTgt spid="14"/>
                                        </p:tgtEl>
                                      </p:cBhvr>
                                    </p:animEffect>
                                  </p:childTnLst>
                                </p:cTn>
                              </p:par>
                              <p:par>
                                <p:cTn id="41" presetID="16" presetClass="entr" presetSubtype="4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Horizontal)">
                                      <p:cBhvr>
                                        <p:cTn id="43" dur="20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2000"/>
                                        <p:tgtEl>
                                          <p:spTgt spid="9"/>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Vertical)">
                                      <p:cBhvr>
                                        <p:cTn id="49" dur="2000"/>
                                        <p:tgtEl>
                                          <p:spTgt spid="10"/>
                                        </p:tgtEl>
                                      </p:cBhvr>
                                    </p:animEffect>
                                  </p:childTnLst>
                                </p:cTn>
                              </p:par>
                            </p:childTnLst>
                          </p:cTn>
                        </p:par>
                        <p:par>
                          <p:cTn id="50" fill="hold">
                            <p:stCondLst>
                              <p:cond delay="11750"/>
                            </p:stCondLst>
                            <p:childTnLst>
                              <p:par>
                                <p:cTn id="51" presetID="22" presetClass="entr" presetSubtype="4"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2000"/>
                                        <p:tgtEl>
                                          <p:spTgt spid="29"/>
                                        </p:tgtEl>
                                      </p:cBhvr>
                                    </p:animEffect>
                                  </p:childTnLst>
                                </p:cTn>
                              </p:par>
                            </p:childTnLst>
                          </p:cTn>
                        </p:par>
                        <p:par>
                          <p:cTn id="54" fill="hold">
                            <p:stCondLst>
                              <p:cond delay="13750"/>
                            </p:stCondLst>
                            <p:childTnLst>
                              <p:par>
                                <p:cTn id="55" presetID="2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2000"/>
                                        <p:tgtEl>
                                          <p:spTgt spid="22"/>
                                        </p:tgtEl>
                                      </p:cBhvr>
                                    </p:animEffect>
                                  </p:childTnLst>
                                </p:cTn>
                              </p:par>
                              <p:par>
                                <p:cTn id="58" presetID="16" presetClass="entr" presetSubtype="37" fill="hold" grpId="0" nodeType="withEffect">
                                  <p:stCondLst>
                                    <p:cond delay="500"/>
                                  </p:stCondLst>
                                  <p:childTnLst>
                                    <p:set>
                                      <p:cBhvr>
                                        <p:cTn id="59" dur="1" fill="hold">
                                          <p:stCondLst>
                                            <p:cond delay="0"/>
                                          </p:stCondLst>
                                        </p:cTn>
                                        <p:tgtEl>
                                          <p:spTgt spid="25"/>
                                        </p:tgtEl>
                                        <p:attrNameLst>
                                          <p:attrName>style.visibility</p:attrName>
                                        </p:attrNameLst>
                                      </p:cBhvr>
                                      <p:to>
                                        <p:strVal val="visible"/>
                                      </p:to>
                                    </p:set>
                                    <p:animEffect transition="in" filter="barn(outVertical)">
                                      <p:cBhvr>
                                        <p:cTn id="60" dur="1500"/>
                                        <p:tgtEl>
                                          <p:spTgt spid="25"/>
                                        </p:tgtEl>
                                      </p:cBhvr>
                                    </p:animEffect>
                                  </p:childTnLst>
                                </p:cTn>
                              </p:par>
                            </p:childTnLst>
                          </p:cTn>
                        </p:par>
                        <p:par>
                          <p:cTn id="61" fill="hold">
                            <p:stCondLst>
                              <p:cond delay="157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1500"/>
                                        <p:tgtEl>
                                          <p:spTgt spid="1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1500"/>
                                        <p:tgtEl>
                                          <p:spTgt spid="16"/>
                                        </p:tgtEl>
                                      </p:cBhvr>
                                    </p:animEffect>
                                  </p:childTnLst>
                                </p:cTn>
                              </p:par>
                            </p:childTnLst>
                          </p:cTn>
                        </p:par>
                        <p:par>
                          <p:cTn id="68" fill="hold">
                            <p:stCondLst>
                              <p:cond delay="17250"/>
                            </p:stCondLst>
                            <p:childTnLst>
                              <p:par>
                                <p:cTn id="69" presetID="2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2000"/>
                                        <p:tgtEl>
                                          <p:spTgt spid="23"/>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1000"/>
                                        <p:tgtEl>
                                          <p:spTgt spid="26"/>
                                        </p:tgtEl>
                                      </p:cBhvr>
                                    </p:animEffect>
                                  </p:childTnLst>
                                </p:cTn>
                              </p:par>
                            </p:childTnLst>
                          </p:cTn>
                        </p:par>
                        <p:par>
                          <p:cTn id="75" fill="hold">
                            <p:stCondLst>
                              <p:cond delay="1925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1500"/>
                                        <p:tgtEl>
                                          <p:spTgt spid="17"/>
                                        </p:tgtEl>
                                      </p:cBhvr>
                                    </p:animEffect>
                                  </p:childTnLst>
                                </p:cTn>
                              </p:par>
                            </p:childTnLst>
                          </p:cTn>
                        </p:par>
                        <p:par>
                          <p:cTn id="79" fill="hold">
                            <p:stCondLst>
                              <p:cond delay="20750"/>
                            </p:stCondLst>
                            <p:childTnLst>
                              <p:par>
                                <p:cTn id="80" presetID="22" presetClass="entr" presetSubtype="4"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2000"/>
                                        <p:tgtEl>
                                          <p:spTgt spid="24"/>
                                        </p:tgtEl>
                                      </p:cBhvr>
                                    </p:animEffect>
                                  </p:childTnLst>
                                </p:cTn>
                              </p:par>
                              <p:par>
                                <p:cTn id="83" presetID="22" presetClass="entr" presetSubtype="2" fill="hold" grpId="0" nodeType="withEffect">
                                  <p:stCondLst>
                                    <p:cond delay="100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1000"/>
                                        <p:tgtEl>
                                          <p:spTgt spid="27"/>
                                        </p:tgtEl>
                                      </p:cBhvr>
                                    </p:animEffect>
                                  </p:childTnLst>
                                </p:cTn>
                              </p:par>
                            </p:childTnLst>
                          </p:cTn>
                        </p:par>
                        <p:par>
                          <p:cTn id="86" fill="hold">
                            <p:stCondLst>
                              <p:cond delay="22750"/>
                            </p:stCondLst>
                            <p:childTnLst>
                              <p:par>
                                <p:cTn id="87" presetID="22" presetClass="entr" presetSubtype="4"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down)">
                                      <p:cBhvr>
                                        <p:cTn id="89" dur="2000"/>
                                        <p:tgtEl>
                                          <p:spTgt spid="28"/>
                                        </p:tgtEl>
                                      </p:cBhvr>
                                    </p:animEffect>
                                  </p:childTnLst>
                                </p:cTn>
                              </p:par>
                            </p:childTnLst>
                          </p:cTn>
                        </p:par>
                        <p:par>
                          <p:cTn id="90" fill="hold">
                            <p:stCondLst>
                              <p:cond delay="24750"/>
                            </p:stCondLst>
                            <p:childTnLst>
                              <p:par>
                                <p:cTn id="91" presetID="22" presetClass="entr" presetSubtype="4"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2000"/>
                                        <p:tgtEl>
                                          <p:spTgt spid="30"/>
                                        </p:tgtEl>
                                      </p:cBhvr>
                                    </p:animEffect>
                                  </p:childTnLst>
                                </p:cTn>
                              </p:par>
                              <p:par>
                                <p:cTn id="94" presetID="22" presetClass="entr" presetSubtype="8" fill="hold" grpId="0" nodeType="withEffect">
                                  <p:stCondLst>
                                    <p:cond delay="100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1000"/>
                                        <p:tgtEl>
                                          <p:spTgt spid="31"/>
                                        </p:tgtEl>
                                      </p:cBhvr>
                                    </p:animEffect>
                                  </p:childTnLst>
                                </p:cTn>
                              </p:par>
                            </p:childTnLst>
                          </p:cTn>
                        </p:par>
                        <p:par>
                          <p:cTn id="97" fill="hold">
                            <p:stCondLst>
                              <p:cond delay="26750"/>
                            </p:stCondLst>
                            <p:childTnLst>
                              <p:par>
                                <p:cTn id="98" presetID="22" presetClass="entr" presetSubtype="8"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left)">
                                      <p:cBhvr>
                                        <p:cTn id="100" dur="1500"/>
                                        <p:tgtEl>
                                          <p:spTgt spid="32"/>
                                        </p:tgtEl>
                                      </p:cBhvr>
                                    </p:animEffect>
                                  </p:childTnLst>
                                </p:cTn>
                              </p:par>
                            </p:childTnLst>
                          </p:cTn>
                        </p:par>
                        <p:par>
                          <p:cTn id="101" fill="hold">
                            <p:stCondLst>
                              <p:cond delay="28250"/>
                            </p:stCondLst>
                            <p:childTnLst>
                              <p:par>
                                <p:cTn id="102" presetID="16" presetClass="entr" presetSubtype="37" fill="hold" grpId="0" nodeType="after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barn(outVertical)">
                                      <p:cBhvr>
                                        <p:cTn id="104" dur="2000"/>
                                        <p:tgtEl>
                                          <p:spTgt spid="2"/>
                                        </p:tgtEl>
                                      </p:cBhvr>
                                    </p:animEffect>
                                  </p:childTnLst>
                                </p:cTn>
                              </p:par>
                            </p:childTnLst>
                          </p:cTn>
                        </p:par>
                        <p:par>
                          <p:cTn id="105" fill="hold">
                            <p:stCondLst>
                              <p:cond delay="30250"/>
                            </p:stCondLst>
                            <p:childTnLst>
                              <p:par>
                                <p:cTn id="106" presetID="16" presetClass="entr" presetSubtype="37"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arn(outVertical)">
                                      <p:cBhvr>
                                        <p:cTn id="10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 grpId="0" animBg="1"/>
      <p:bldP spid="3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TM01790491[[fn=光と影]]</Template>
  <TotalTime>3213</TotalTime>
  <Words>2218</Words>
  <Application>Microsoft Office PowerPoint</Application>
  <PresentationFormat>画面に合わせる (4:3)</PresentationFormat>
  <Paragraphs>547</Paragraphs>
  <Slides>67</Slides>
  <Notes>1</Notes>
  <HiddenSlides>0</HiddenSlides>
  <MMClips>0</MMClips>
  <ScaleCrop>false</ScaleCrop>
  <HeadingPairs>
    <vt:vector size="4" baseType="variant">
      <vt:variant>
        <vt:lpstr>テーマ</vt:lpstr>
      </vt:variant>
      <vt:variant>
        <vt:i4>1</vt:i4>
      </vt:variant>
      <vt:variant>
        <vt:lpstr>スライド タイトル</vt:lpstr>
      </vt:variant>
      <vt:variant>
        <vt:i4>67</vt:i4>
      </vt:variant>
    </vt:vector>
  </HeadingPairs>
  <TitlesOfParts>
    <vt:vector size="68" baseType="lpstr">
      <vt:lpstr>Mylar</vt:lpstr>
      <vt:lpstr>地区危機管理セミナー</vt:lpstr>
      <vt:lpstr>Crisis is the new normal</vt:lpstr>
      <vt:lpstr>危機管理について</vt:lpstr>
      <vt:lpstr>危機管理マニュアルの趣旨</vt:lpstr>
      <vt:lpstr>危機管理セミナーのご提案</vt:lpstr>
      <vt:lpstr>危機管理マニュアル　　基礎編</vt:lpstr>
      <vt:lpstr>基本的視点（行動指針）</vt:lpstr>
      <vt:lpstr>注釈</vt:lpstr>
      <vt:lpstr>事態発生（初期始動の基本）</vt:lpstr>
      <vt:lpstr>軽微事案の処理</vt:lpstr>
      <vt:lpstr>重大事案の処理　その1</vt:lpstr>
      <vt:lpstr>重大事案の処理　その2</vt:lpstr>
      <vt:lpstr>A  事故、自然災害、病気の場合</vt:lpstr>
      <vt:lpstr>A  事故、自然災害、病気の場合</vt:lpstr>
      <vt:lpstr>B　青少年が加害者になったとき</vt:lpstr>
      <vt:lpstr>B　青少年が加害者になったとき</vt:lpstr>
      <vt:lpstr>B　青少年が加害者になったとき</vt:lpstr>
      <vt:lpstr>B　青少年が加害者になったとき</vt:lpstr>
      <vt:lpstr>C   青少年が被害者になったとき 　　                       （ハラスメント事案を含む）</vt:lpstr>
      <vt:lpstr>C   青少年が被害者になったとき 　　             （ハラスメント事案を含む）</vt:lpstr>
      <vt:lpstr>D  青少年以外のハラスメント・トラブルが発生した場合</vt:lpstr>
      <vt:lpstr>D  青少年以外のハラスメント・トラブルが発生した場合</vt:lpstr>
      <vt:lpstr>ハラスメント事案の処理における留意事項</vt:lpstr>
      <vt:lpstr>ハラスメント事案の処理における留意事項</vt:lpstr>
      <vt:lpstr>緊急時のマニュアル</vt:lpstr>
      <vt:lpstr>危機管理マニュアル　　応用編</vt:lpstr>
      <vt:lpstr>１ 外国人（成人）留学生の例（1）</vt:lpstr>
      <vt:lpstr>【問題点】解説　1-1-1</vt:lpstr>
      <vt:lpstr>【問題点】解説　1-1-2</vt:lpstr>
      <vt:lpstr>【セクハラ】解説　1-1-3</vt:lpstr>
      <vt:lpstr>【パワハラ】解説　1-1-4</vt:lpstr>
      <vt:lpstr>（派生問題）1-1</vt:lpstr>
      <vt:lpstr>（派生問題）1-2</vt:lpstr>
      <vt:lpstr>１ 外国人（成人）留学生の例（2）</vt:lpstr>
      <vt:lpstr>【問題点】</vt:lpstr>
      <vt:lpstr>【問題点】解説　1-2-1</vt:lpstr>
      <vt:lpstr>【問題点】解説　1-2-2</vt:lpstr>
      <vt:lpstr>【問題点】解説　2-3</vt:lpstr>
      <vt:lpstr>１ 外国人（成人）留学生の例（3）</vt:lpstr>
      <vt:lpstr>【問題点】解説　3-1</vt:lpstr>
      <vt:lpstr>【問題点】解説　3-2</vt:lpstr>
      <vt:lpstr>２ 外国人（未成年）留学生の例（1）</vt:lpstr>
      <vt:lpstr>【問題点】解説　2-1-1</vt:lpstr>
      <vt:lpstr>【問題点】解説　2-1-2</vt:lpstr>
      <vt:lpstr>１ 外国人（未成年）留学生の例（2）</vt:lpstr>
      <vt:lpstr>【問題点】</vt:lpstr>
      <vt:lpstr>【問題点】解説　2-2-1</vt:lpstr>
      <vt:lpstr>【問題点】解説　2-2-2</vt:lpstr>
      <vt:lpstr>１ 外国人（未成年）留学生の例（3）</vt:lpstr>
      <vt:lpstr>【問題点】解説　2-3-1</vt:lpstr>
      <vt:lpstr>【問題点】2-3-2</vt:lpstr>
      <vt:lpstr>１ 外国人（未成年）留学生の例（4）</vt:lpstr>
      <vt:lpstr>【問題点】</vt:lpstr>
      <vt:lpstr>【問題点】</vt:lpstr>
      <vt:lpstr>３ クラブ事務局員の例（1）</vt:lpstr>
      <vt:lpstr>【問題点】</vt:lpstr>
      <vt:lpstr>３ クラブ事務局員の例（2）</vt:lpstr>
      <vt:lpstr>【問題点】</vt:lpstr>
      <vt:lpstr>４　クラブの青少年活動の例</vt:lpstr>
      <vt:lpstr>【問題点】</vt:lpstr>
      <vt:lpstr>危機管理ケーススタディー　 　　　　　青少年奉仕委員会</vt:lpstr>
      <vt:lpstr>1.インターアクトクラブ関連　</vt:lpstr>
      <vt:lpstr>2.ローターアクトクラブ関連</vt:lpstr>
      <vt:lpstr>3.RYLA 関連</vt:lpstr>
      <vt:lpstr>4.その他</vt:lpstr>
      <vt:lpstr>　ロータリーにおける危機管理は、 より良い奉仕を行うために 高潔性と叡智を結集することにある。 　まずは、そこにある危機に ロータリアンとして向き合うことだ。</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地区危機管理委員会セミナー</dc:title>
  <dc:creator>FJ-USER</dc:creator>
  <cp:lastModifiedBy>FJ-USER</cp:lastModifiedBy>
  <cp:revision>160</cp:revision>
  <cp:lastPrinted>2016-02-10T09:51:42Z</cp:lastPrinted>
  <dcterms:created xsi:type="dcterms:W3CDTF">2015-12-20T22:21:12Z</dcterms:created>
  <dcterms:modified xsi:type="dcterms:W3CDTF">2016-02-11T01:44:20Z</dcterms:modified>
</cp:coreProperties>
</file>