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2" r:id="rId4"/>
    <p:sldId id="283" r:id="rId5"/>
    <p:sldId id="284" r:id="rId6"/>
    <p:sldId id="287" r:id="rId7"/>
    <p:sldId id="281" r:id="rId8"/>
    <p:sldId id="257" r:id="rId9"/>
    <p:sldId id="258" r:id="rId10"/>
    <p:sldId id="259" r:id="rId11"/>
    <p:sldId id="260" r:id="rId12"/>
    <p:sldId id="262" r:id="rId13"/>
    <p:sldId id="261" r:id="rId14"/>
    <p:sldId id="263" r:id="rId15"/>
    <p:sldId id="264" r:id="rId16"/>
    <p:sldId id="265" r:id="rId17"/>
    <p:sldId id="267" r:id="rId18"/>
    <p:sldId id="266" r:id="rId19"/>
    <p:sldId id="268" r:id="rId20"/>
    <p:sldId id="269" r:id="rId21"/>
    <p:sldId id="270" r:id="rId22"/>
    <p:sldId id="271" r:id="rId23"/>
    <p:sldId id="272" r:id="rId24"/>
    <p:sldId id="276" r:id="rId25"/>
    <p:sldId id="277" r:id="rId26"/>
    <p:sldId id="278" r:id="rId27"/>
    <p:sldId id="279" r:id="rId28"/>
    <p:sldId id="273" r:id="rId29"/>
    <p:sldId id="274" r:id="rId30"/>
    <p:sldId id="275" r:id="rId31"/>
    <p:sldId id="286" r:id="rId32"/>
    <p:sldId id="288" r:id="rId3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23" autoAdjust="0"/>
    <p:restoredTop sz="94660"/>
  </p:normalViewPr>
  <p:slideViewPr>
    <p:cSldViewPr snapToGrid="0">
      <p:cViewPr>
        <p:scale>
          <a:sx n="100" d="100"/>
          <a:sy n="100" d="100"/>
        </p:scale>
        <p:origin x="726"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77365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4009423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280756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3690339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2474594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3375069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2174053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256676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1193284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2229242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F62B0C-AEC0-4C3E-87BA-E3232A6B3F11}" type="datetimeFigureOut">
              <a:rPr kumimoji="1" lang="ja-JP" altLang="en-US" smtClean="0"/>
              <a:t>2024/7/11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50983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62B0C-AEC0-4C3E-87BA-E3232A6B3F11}" type="datetimeFigureOut">
              <a:rPr kumimoji="1" lang="ja-JP" altLang="en-US" smtClean="0"/>
              <a:t>2024/7/11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3C43F2-599F-4122-9218-1E2916B4C884}" type="slidenum">
              <a:rPr kumimoji="1" lang="ja-JP" altLang="en-US" smtClean="0"/>
              <a:t>‹#›</a:t>
            </a:fld>
            <a:endParaRPr kumimoji="1" lang="ja-JP" altLang="en-US"/>
          </a:p>
        </p:txBody>
      </p:sp>
    </p:spTree>
    <p:extLst>
      <p:ext uri="{BB962C8B-B14F-4D97-AF65-F5344CB8AC3E}">
        <p14:creationId xmlns:p14="http://schemas.microsoft.com/office/powerpoint/2010/main" val="3243173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endParaRPr kumimoji="1" lang="en-US" altLang="ja-JP" dirty="0"/>
          </a:p>
          <a:p>
            <a:pPr algn="l"/>
            <a:r>
              <a:rPr kumimoji="1" lang="en-US" altLang="ja-JP" dirty="0"/>
              <a:t>Ⅰ.</a:t>
            </a:r>
            <a:r>
              <a:rPr kumimoji="1" lang="ja-JP" altLang="en-US" dirty="0"/>
              <a:t>補助金管理</a:t>
            </a:r>
            <a:r>
              <a:rPr lang="ja-JP" altLang="en-US" dirty="0"/>
              <a:t>の実務上の留意点</a:t>
            </a:r>
            <a:endParaRPr kumimoji="1" lang="en-US" altLang="ja-JP" dirty="0"/>
          </a:p>
          <a:p>
            <a:pPr algn="l"/>
            <a:endParaRPr lang="en-US" altLang="ja-JP" dirty="0"/>
          </a:p>
          <a:p>
            <a:pPr algn="l"/>
            <a:r>
              <a:rPr lang="en-US" altLang="ja-JP" dirty="0"/>
              <a:t>Ⅱ</a:t>
            </a:r>
            <a:r>
              <a:rPr kumimoji="1" lang="en-US" altLang="ja-JP" dirty="0"/>
              <a:t>.</a:t>
            </a:r>
            <a:r>
              <a:rPr kumimoji="1" lang="ja-JP" altLang="en-US" dirty="0"/>
              <a:t>補助金管理の基本姿勢</a:t>
            </a:r>
            <a:endParaRPr kumimoji="1" lang="en-US" altLang="ja-JP" dirty="0"/>
          </a:p>
          <a:p>
            <a:pPr algn="l"/>
            <a:endParaRPr lang="en-US" altLang="ja-JP" dirty="0"/>
          </a:p>
          <a:p>
            <a:pPr algn="l"/>
            <a:r>
              <a:rPr lang="en-US" altLang="ja-JP" dirty="0"/>
              <a:t>Ⅲ</a:t>
            </a:r>
            <a:r>
              <a:rPr kumimoji="1" lang="en-US" altLang="ja-JP" dirty="0"/>
              <a:t>.</a:t>
            </a:r>
            <a:r>
              <a:rPr kumimoji="1" lang="ja-JP" altLang="en-US" dirty="0"/>
              <a:t>補助金管理の流れ</a:t>
            </a:r>
            <a:endParaRPr kumimoji="1" lang="en-US" altLang="ja-JP" dirty="0"/>
          </a:p>
          <a:p>
            <a:pPr algn="l"/>
            <a:endParaRPr lang="en-US" altLang="ja-JP" dirty="0"/>
          </a:p>
          <a:p>
            <a:pPr algn="l"/>
            <a:endParaRPr kumimoji="1" lang="en-US" altLang="ja-JP" dirty="0"/>
          </a:p>
          <a:p>
            <a:pPr algn="l"/>
            <a:r>
              <a:rPr kumimoji="1" lang="ja-JP" altLang="en-US" dirty="0"/>
              <a:t>　　　　　　　　　　　　　　　　　　　　　　　　　　　　</a:t>
            </a:r>
            <a:endParaRPr kumimoji="1" lang="en-US" altLang="ja-JP" dirty="0"/>
          </a:p>
          <a:p>
            <a:pPr algn="l"/>
            <a:r>
              <a:rPr lang="ja-JP" altLang="en-US" dirty="0"/>
              <a:t>　　　　　　　　　　　　　　　　　　　　　　　　　　　　</a:t>
            </a:r>
            <a:r>
              <a:rPr kumimoji="1" lang="ja-JP" altLang="en-US" dirty="0"/>
              <a:t>財団資金管理小委員長</a:t>
            </a:r>
            <a:endParaRPr kumimoji="1" lang="en-US" altLang="ja-JP" dirty="0"/>
          </a:p>
          <a:p>
            <a:pPr algn="l"/>
            <a:r>
              <a:rPr lang="ja-JP" altLang="en-US" dirty="0"/>
              <a:t>　　　　　　　　　　　　　　　　　　　　　　　　　　　　　上野　貴志（伊丹ロータリークラブ）</a:t>
            </a:r>
            <a:endParaRPr kumimoji="1" lang="ja-JP" altLang="en-US" dirty="0"/>
          </a:p>
        </p:txBody>
      </p:sp>
    </p:spTree>
    <p:extLst>
      <p:ext uri="{BB962C8B-B14F-4D97-AF65-F5344CB8AC3E}">
        <p14:creationId xmlns:p14="http://schemas.microsoft.com/office/powerpoint/2010/main" val="73961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normAutofit lnSpcReduction="10000"/>
          </a:bodyPr>
          <a:lstStyle/>
          <a:p>
            <a:r>
              <a:rPr kumimoji="1" lang="ja-JP" altLang="en-US" dirty="0"/>
              <a:t>補助金管理の基本姿勢</a:t>
            </a:r>
            <a:endParaRPr kumimoji="1" lang="en-US" altLang="ja-JP" dirty="0"/>
          </a:p>
          <a:p>
            <a:endParaRPr kumimoji="1" lang="en-US" altLang="ja-JP" dirty="0"/>
          </a:p>
          <a:p>
            <a:pPr algn="l"/>
            <a:r>
              <a:rPr kumimoji="1" lang="ja-JP" altLang="en-US" dirty="0"/>
              <a:t>　＜補助金受領後、事業実施まで＞</a:t>
            </a:r>
            <a:endParaRPr kumimoji="1" lang="en-US" altLang="ja-JP" dirty="0"/>
          </a:p>
          <a:p>
            <a:pPr algn="l"/>
            <a:r>
              <a:rPr lang="ja-JP" altLang="en-US" dirty="0"/>
              <a:t>　・標準的な会計基準による会計の維持</a:t>
            </a:r>
            <a:endParaRPr lang="en-US" altLang="ja-JP" dirty="0"/>
          </a:p>
          <a:p>
            <a:pPr algn="l"/>
            <a:r>
              <a:rPr kumimoji="1" lang="ja-JP" altLang="en-US" dirty="0"/>
              <a:t>　・資産管理システム・目録システムの作成</a:t>
            </a:r>
            <a:endParaRPr kumimoji="1" lang="en-US" altLang="ja-JP" dirty="0"/>
          </a:p>
          <a:p>
            <a:pPr algn="l"/>
            <a:r>
              <a:rPr lang="ja-JP" altLang="en-US" dirty="0"/>
              <a:t>　・銀行振り込みの徹底および領収証の受領</a:t>
            </a:r>
            <a:endParaRPr lang="en-US" altLang="ja-JP" dirty="0"/>
          </a:p>
          <a:p>
            <a:pPr algn="l"/>
            <a:r>
              <a:rPr kumimoji="1" lang="ja-JP" altLang="en-US" dirty="0"/>
              <a:t>　・補助金事業の記録写真</a:t>
            </a:r>
            <a:endParaRPr kumimoji="1" lang="en-US" altLang="ja-JP" dirty="0"/>
          </a:p>
          <a:p>
            <a:pPr algn="l"/>
            <a:endParaRPr lang="en-US" altLang="ja-JP" dirty="0"/>
          </a:p>
          <a:p>
            <a:pPr algn="l"/>
            <a:r>
              <a:rPr kumimoji="1" lang="ja-JP" altLang="en-US" dirty="0"/>
              <a:t>　＜報告書提出およびその後＞</a:t>
            </a:r>
            <a:endParaRPr kumimoji="1" lang="en-US" altLang="ja-JP" dirty="0"/>
          </a:p>
          <a:p>
            <a:pPr algn="l"/>
            <a:r>
              <a:rPr lang="ja-JP" altLang="en-US" dirty="0"/>
              <a:t>　・報告書提出義務</a:t>
            </a:r>
            <a:endParaRPr lang="en-US" altLang="ja-JP" dirty="0"/>
          </a:p>
          <a:p>
            <a:pPr algn="l"/>
            <a:r>
              <a:rPr kumimoji="1" lang="ja-JP" altLang="en-US" dirty="0"/>
              <a:t>　・書類の保管</a:t>
            </a:r>
            <a:endParaRPr kumimoji="1" lang="en-US" altLang="ja-JP" dirty="0"/>
          </a:p>
          <a:p>
            <a:pPr algn="l"/>
            <a:r>
              <a:rPr lang="ja-JP" altLang="en-US" dirty="0"/>
              <a:t>　・監査</a:t>
            </a:r>
            <a:endParaRPr kumimoji="1" lang="en-US" altLang="ja-JP" dirty="0"/>
          </a:p>
          <a:p>
            <a:pPr algn="l"/>
            <a:endParaRPr lang="en-US" altLang="ja-JP" dirty="0">
              <a:solidFill>
                <a:srgbClr val="FF0000"/>
              </a:solidFill>
            </a:endParaRPr>
          </a:p>
          <a:p>
            <a:pPr algn="l"/>
            <a:r>
              <a:rPr lang="ja-JP" altLang="en-US" dirty="0">
                <a:solidFill>
                  <a:srgbClr val="FF0000"/>
                </a:solidFill>
              </a:rPr>
              <a:t>必要と思われる詳細については「補助金管理の流れ」の項目で別途説明します</a:t>
            </a:r>
            <a:endParaRPr kumimoji="1" lang="ja-JP" altLang="en-US" dirty="0">
              <a:solidFill>
                <a:srgbClr val="FF0000"/>
              </a:solidFill>
            </a:endParaRPr>
          </a:p>
        </p:txBody>
      </p:sp>
    </p:spTree>
    <p:extLst>
      <p:ext uri="{BB962C8B-B14F-4D97-AF65-F5344CB8AC3E}">
        <p14:creationId xmlns:p14="http://schemas.microsoft.com/office/powerpoint/2010/main" val="280677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normAutofit lnSpcReduction="10000"/>
          </a:bodyPr>
          <a:lstStyle/>
          <a:p>
            <a:r>
              <a:rPr kumimoji="1" lang="ja-JP" altLang="en-US" dirty="0"/>
              <a:t>補助金管理の基本姿勢</a:t>
            </a:r>
            <a:endParaRPr kumimoji="1" lang="en-US" altLang="ja-JP" dirty="0"/>
          </a:p>
          <a:p>
            <a:endParaRPr kumimoji="1" lang="en-US" altLang="ja-JP" dirty="0"/>
          </a:p>
          <a:p>
            <a:pPr algn="l"/>
            <a:r>
              <a:rPr kumimoji="1" lang="ja-JP" altLang="en-US" dirty="0"/>
              <a:t>④利害の対立</a:t>
            </a:r>
            <a:endParaRPr kumimoji="1" lang="en-US" altLang="ja-JP" dirty="0"/>
          </a:p>
          <a:p>
            <a:pPr algn="l"/>
            <a:r>
              <a:rPr lang="ja-JP" altLang="en-US" dirty="0"/>
              <a:t>・ロータリー財団　地区補助金とグローバル補助金　授与と受諾の条件</a:t>
            </a:r>
            <a:endParaRPr lang="en-US" altLang="ja-JP" dirty="0"/>
          </a:p>
          <a:p>
            <a:pPr algn="l"/>
            <a:r>
              <a:rPr lang="ja-JP" altLang="en-US" dirty="0"/>
              <a:t>（マニュアルＰ１９４、Ｐ２０４）</a:t>
            </a:r>
            <a:endParaRPr kumimoji="1" lang="en-US" altLang="ja-JP" dirty="0"/>
          </a:p>
          <a:p>
            <a:pPr algn="l"/>
            <a:r>
              <a:rPr lang="ja-JP" altLang="en-US" dirty="0"/>
              <a:t>　</a:t>
            </a:r>
            <a:r>
              <a:rPr kumimoji="1" lang="ja-JP" altLang="en-US" dirty="0"/>
              <a:t>（マニュアルＰ２０２　</a:t>
            </a:r>
            <a:r>
              <a:rPr lang="en-US" altLang="ja-JP" dirty="0"/>
              <a:t>XIV</a:t>
            </a:r>
            <a:r>
              <a:rPr kumimoji="1" lang="en-US" altLang="ja-JP" dirty="0"/>
              <a:t>.</a:t>
            </a:r>
            <a:r>
              <a:rPr kumimoji="1" lang="ja-JP" altLang="en-US" dirty="0"/>
              <a:t>プログラム参加者のための利害の</a:t>
            </a:r>
            <a:r>
              <a:rPr lang="ja-JP" altLang="en-US" dirty="0"/>
              <a:t>対立に関する方針</a:t>
            </a:r>
            <a:r>
              <a:rPr kumimoji="1" lang="ja-JP" altLang="en-US" dirty="0"/>
              <a:t>）</a:t>
            </a:r>
            <a:endParaRPr kumimoji="1" lang="en-US" altLang="ja-JP" dirty="0"/>
          </a:p>
          <a:p>
            <a:pPr algn="l"/>
            <a:r>
              <a:rPr lang="ja-JP" altLang="en-US" dirty="0"/>
              <a:t>　</a:t>
            </a:r>
            <a:r>
              <a:rPr kumimoji="1" lang="ja-JP" altLang="en-US" dirty="0"/>
              <a:t>　</a:t>
            </a:r>
            <a:r>
              <a:rPr lang="ja-JP" altLang="en-US" dirty="0"/>
              <a:t>ロータリー財団の補助金プログラムの高潔性を保証するため、補助金の受領や授与に関与するすべての人は、利害の対 立を避けるような方法で行動することが義務付けられている。利害の対立は、ある人物が、本人、その直系家族、そのビジ ネスパートナー、本人、その直系家族、そのビジネスパートナーが相当な金銭的利害をもつ団体、または、本人、その直系 家族、そのビジネスパートナーが管財人、理事、役員である団体に利する補助金または授与金について、決定を下す、ま たは決定に影響を与える立場にいる場合に生じる。</a:t>
            </a:r>
            <a:endParaRPr kumimoji="1" lang="en-US" altLang="ja-JP" dirty="0"/>
          </a:p>
          <a:p>
            <a:pPr algn="l"/>
            <a:r>
              <a:rPr lang="ja-JP" altLang="en-US" dirty="0"/>
              <a:t>　</a:t>
            </a:r>
            <a:endParaRPr lang="en-US" altLang="ja-JP" dirty="0"/>
          </a:p>
          <a:p>
            <a:pPr algn="l"/>
            <a:r>
              <a:rPr lang="ja-JP" altLang="en-US" dirty="0"/>
              <a:t>　当てはまる場合には一定の制約が課される</a:t>
            </a:r>
            <a:endParaRPr lang="en-US" altLang="ja-JP" dirty="0"/>
          </a:p>
          <a:p>
            <a:pPr algn="l"/>
            <a:r>
              <a:rPr lang="ja-JP" altLang="en-US" dirty="0"/>
              <a:t>　　　　　⇒</a:t>
            </a:r>
            <a:r>
              <a:rPr lang="ja-JP" altLang="en-US" dirty="0">
                <a:solidFill>
                  <a:srgbClr val="FF0000"/>
                </a:solidFill>
              </a:rPr>
              <a:t>事前に回避</a:t>
            </a:r>
            <a:endParaRPr lang="en-US" altLang="ja-JP" dirty="0">
              <a:solidFill>
                <a:srgbClr val="FF0000"/>
              </a:solidFill>
            </a:endParaRPr>
          </a:p>
        </p:txBody>
      </p:sp>
    </p:spTree>
    <p:extLst>
      <p:ext uri="{BB962C8B-B14F-4D97-AF65-F5344CB8AC3E}">
        <p14:creationId xmlns:p14="http://schemas.microsoft.com/office/powerpoint/2010/main" val="1506210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補助金管理の基本姿勢</a:t>
            </a:r>
            <a:endParaRPr kumimoji="1" lang="en-US" altLang="ja-JP" dirty="0"/>
          </a:p>
          <a:p>
            <a:endParaRPr kumimoji="1" lang="en-US" altLang="ja-JP" dirty="0"/>
          </a:p>
          <a:p>
            <a:pPr algn="l"/>
            <a:r>
              <a:rPr kumimoji="1" lang="ja-JP" altLang="en-US" dirty="0"/>
              <a:t>　・業者と関係のあるロータリアンがいる場合には</a:t>
            </a:r>
            <a:r>
              <a:rPr kumimoji="1" lang="ja-JP" altLang="en-US" dirty="0">
                <a:solidFill>
                  <a:srgbClr val="FF0000"/>
                </a:solidFill>
              </a:rPr>
              <a:t>そのロータリアンがプロジェクト</a:t>
            </a:r>
            <a:endParaRPr lang="en-US" altLang="ja-JP" dirty="0">
              <a:solidFill>
                <a:srgbClr val="FF0000"/>
              </a:solidFill>
            </a:endParaRPr>
          </a:p>
          <a:p>
            <a:pPr algn="l"/>
            <a:r>
              <a:rPr kumimoji="1" lang="ja-JP" altLang="en-US" dirty="0">
                <a:solidFill>
                  <a:srgbClr val="FF0000"/>
                </a:solidFill>
              </a:rPr>
              <a:t>　　委員会に入らないようにする</a:t>
            </a:r>
            <a:endParaRPr kumimoji="1" lang="en-US" altLang="ja-JP" dirty="0">
              <a:solidFill>
                <a:srgbClr val="FF0000"/>
              </a:solidFill>
            </a:endParaRPr>
          </a:p>
          <a:p>
            <a:pPr algn="l"/>
            <a:endParaRPr kumimoji="1" lang="en-US" altLang="ja-JP" dirty="0"/>
          </a:p>
          <a:p>
            <a:pPr algn="l"/>
            <a:r>
              <a:rPr lang="ja-JP" altLang="en-US" dirty="0"/>
              <a:t>　・業者にロータリー関係者がいる場合には、申請時にあらかじめその旨を開示し、</a:t>
            </a:r>
            <a:endParaRPr lang="en-US" altLang="ja-JP" dirty="0"/>
          </a:p>
          <a:p>
            <a:pPr algn="l"/>
            <a:r>
              <a:rPr kumimoji="1" lang="ja-JP" altLang="en-US" dirty="0"/>
              <a:t>　　選定のプロセスやプロジェクト委員会に入っていない旨の説明</a:t>
            </a:r>
            <a:endParaRPr kumimoji="1" lang="en-US" altLang="ja-JP" dirty="0"/>
          </a:p>
        </p:txBody>
      </p:sp>
    </p:spTree>
    <p:extLst>
      <p:ext uri="{BB962C8B-B14F-4D97-AF65-F5344CB8AC3E}">
        <p14:creationId xmlns:p14="http://schemas.microsoft.com/office/powerpoint/2010/main" val="3198140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lang="en-US" altLang="ja-JP" dirty="0"/>
          </a:p>
          <a:p>
            <a:pPr algn="l"/>
            <a:r>
              <a:rPr kumimoji="1" lang="ja-JP" altLang="en-US" dirty="0"/>
              <a:t>①プロジェクト委員会の立ち上げ</a:t>
            </a:r>
            <a:r>
              <a:rPr kumimoji="1" lang="en-US" altLang="ja-JP" dirty="0"/>
              <a:t>(</a:t>
            </a:r>
            <a:r>
              <a:rPr kumimoji="1" lang="ja-JP" altLang="en-US" dirty="0"/>
              <a:t>マニュアルＰ８）</a:t>
            </a:r>
            <a:endParaRPr kumimoji="1" lang="en-US" altLang="ja-JP" dirty="0"/>
          </a:p>
          <a:p>
            <a:pPr algn="l"/>
            <a:r>
              <a:rPr lang="ja-JP" altLang="en-US" dirty="0"/>
              <a:t>　・クラブ役員は、クラブの参加資格の認定および補助金の適切な使用について</a:t>
            </a:r>
            <a:endParaRPr lang="en-US" altLang="ja-JP" dirty="0"/>
          </a:p>
          <a:p>
            <a:pPr algn="l"/>
            <a:r>
              <a:rPr lang="ja-JP" altLang="en-US" dirty="0"/>
              <a:t>　　主要な責任を有する。その責任を果たすために、プロジェクト委員会を立ち上げ、</a:t>
            </a:r>
            <a:endParaRPr lang="en-US" altLang="ja-JP" dirty="0"/>
          </a:p>
          <a:p>
            <a:pPr algn="l"/>
            <a:r>
              <a:rPr kumimoji="1" lang="ja-JP" altLang="en-US" dirty="0"/>
              <a:t>　　責任を明確にし、補助金</a:t>
            </a:r>
            <a:r>
              <a:rPr lang="ja-JP" altLang="en-US" dirty="0"/>
              <a:t>事業を実施する。</a:t>
            </a:r>
            <a:endParaRPr lang="en-US" altLang="ja-JP" dirty="0"/>
          </a:p>
          <a:p>
            <a:pPr algn="l"/>
            <a:r>
              <a:rPr kumimoji="1" lang="ja-JP" altLang="en-US" dirty="0"/>
              <a:t>　・プロジェクト委員会は最低限</a:t>
            </a:r>
            <a:endParaRPr kumimoji="1" lang="en-US" altLang="ja-JP" dirty="0"/>
          </a:p>
          <a:p>
            <a:pPr algn="l"/>
            <a:r>
              <a:rPr lang="ja-JP" altLang="en-US" dirty="0"/>
              <a:t>　　</a:t>
            </a:r>
            <a:r>
              <a:rPr lang="ja-JP" altLang="en-US" dirty="0">
                <a:solidFill>
                  <a:srgbClr val="FF0000"/>
                </a:solidFill>
              </a:rPr>
              <a:t>プロジェクト責任者１名</a:t>
            </a:r>
            <a:endParaRPr lang="en-US" altLang="ja-JP" dirty="0">
              <a:solidFill>
                <a:srgbClr val="FF0000"/>
              </a:solidFill>
            </a:endParaRPr>
          </a:p>
          <a:p>
            <a:pPr algn="l"/>
            <a:r>
              <a:rPr kumimoji="1" lang="ja-JP" altLang="en-US" dirty="0">
                <a:solidFill>
                  <a:srgbClr val="FF0000"/>
                </a:solidFill>
              </a:rPr>
              <a:t>　　口座署名人２名（うち１名が口座名義人）</a:t>
            </a:r>
            <a:endParaRPr kumimoji="1" lang="en-US" altLang="ja-JP" dirty="0">
              <a:solidFill>
                <a:srgbClr val="FF0000"/>
              </a:solidFill>
            </a:endParaRPr>
          </a:p>
          <a:p>
            <a:pPr algn="l"/>
            <a:r>
              <a:rPr kumimoji="1" lang="ja-JP" altLang="en-US" dirty="0"/>
              <a:t>　　で組織化することが必要</a:t>
            </a:r>
            <a:endParaRPr kumimoji="1" lang="en-US" altLang="ja-JP" dirty="0"/>
          </a:p>
          <a:p>
            <a:pPr algn="l"/>
            <a:r>
              <a:rPr lang="ja-JP" altLang="en-US" dirty="0"/>
              <a:t>　　上記以外に、</a:t>
            </a:r>
            <a:r>
              <a:rPr kumimoji="1" lang="ja-JP" altLang="en-US" dirty="0"/>
              <a:t>法令順守確認担当者、口座引継者２名もあらかじめ指名しておく</a:t>
            </a:r>
            <a:endParaRPr kumimoji="1" lang="en-US" altLang="ja-JP" dirty="0"/>
          </a:p>
          <a:p>
            <a:pPr algn="l"/>
            <a:r>
              <a:rPr lang="ja-JP" altLang="en-US" dirty="0"/>
              <a:t>　　次頁の組織図参照</a:t>
            </a:r>
            <a:endParaRPr kumimoji="1" lang="en-US" altLang="ja-JP" dirty="0"/>
          </a:p>
          <a:p>
            <a:pPr algn="l"/>
            <a:r>
              <a:rPr lang="ja-JP" altLang="en-US" dirty="0"/>
              <a:t>　　</a:t>
            </a:r>
            <a:endParaRPr kumimoji="1" lang="en-US" altLang="ja-JP" dirty="0"/>
          </a:p>
          <a:p>
            <a:pPr algn="l"/>
            <a:endParaRPr lang="en-US" altLang="ja-JP" dirty="0"/>
          </a:p>
          <a:p>
            <a:pPr algn="l"/>
            <a:endParaRPr kumimoji="1" lang="en-US" altLang="ja-JP" dirty="0"/>
          </a:p>
          <a:p>
            <a:endParaRPr lang="en-US" altLang="ja-JP" dirty="0"/>
          </a:p>
          <a:p>
            <a:endParaRPr kumimoji="1" lang="ja-JP" altLang="en-US" dirty="0"/>
          </a:p>
        </p:txBody>
      </p:sp>
    </p:spTree>
    <p:extLst>
      <p:ext uri="{BB962C8B-B14F-4D97-AF65-F5344CB8AC3E}">
        <p14:creationId xmlns:p14="http://schemas.microsoft.com/office/powerpoint/2010/main" val="2118883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r>
              <a:rPr kumimoji="1" lang="ja-JP" altLang="en-US" dirty="0"/>
              <a:t>プロジェクト委員会の立ち上げ</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1299" y="1979112"/>
            <a:ext cx="6513534" cy="447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6725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kumimoji="1" lang="ja-JP" altLang="en-US" dirty="0"/>
              <a:t>②専用口座および口座署名人の届出</a:t>
            </a:r>
            <a:endParaRPr kumimoji="1" lang="en-US" altLang="ja-JP" dirty="0"/>
          </a:p>
          <a:p>
            <a:pPr algn="l"/>
            <a:r>
              <a:rPr lang="ja-JP" altLang="en-US" dirty="0"/>
              <a:t>　</a:t>
            </a:r>
            <a:r>
              <a:rPr lang="en-US" altLang="ja-JP" dirty="0"/>
              <a:t>(</a:t>
            </a:r>
            <a:r>
              <a:rPr lang="ja-JP" altLang="en-US" dirty="0"/>
              <a:t>マニュアルＰ８）</a:t>
            </a:r>
            <a:endParaRPr kumimoji="1" lang="en-US" altLang="ja-JP" dirty="0"/>
          </a:p>
          <a:p>
            <a:pPr algn="l"/>
            <a:r>
              <a:rPr lang="ja-JP" altLang="en-US" dirty="0"/>
              <a:t>　・補助金資金を受け取るには、ロータリー財団の補助金資金の受領と支払のみを</a:t>
            </a:r>
            <a:endParaRPr lang="en-US" altLang="ja-JP" dirty="0"/>
          </a:p>
          <a:p>
            <a:pPr algn="l"/>
            <a:r>
              <a:rPr kumimoji="1" lang="ja-JP" altLang="en-US" dirty="0"/>
              <a:t>　　目的とする</a:t>
            </a:r>
            <a:r>
              <a:rPr lang="ja-JP" altLang="en-US" dirty="0"/>
              <a:t>専用の口座をクラブが設けなければなりません</a:t>
            </a:r>
            <a:endParaRPr lang="en-US" altLang="ja-JP" dirty="0"/>
          </a:p>
          <a:p>
            <a:pPr algn="l"/>
            <a:r>
              <a:rPr kumimoji="1" lang="ja-JP" altLang="en-US" dirty="0"/>
              <a:t>　　その口座は普通預金または無利息預金とします。日本の銀行手続き上、口座</a:t>
            </a:r>
            <a:endParaRPr kumimoji="1" lang="en-US" altLang="ja-JP" dirty="0"/>
          </a:p>
          <a:p>
            <a:pPr algn="l"/>
            <a:r>
              <a:rPr lang="ja-JP" altLang="en-US" dirty="0"/>
              <a:t>　　</a:t>
            </a:r>
            <a:r>
              <a:rPr kumimoji="1" lang="ja-JP" altLang="en-US" dirty="0"/>
              <a:t>署名人は１名となっているので、あえて２名の</a:t>
            </a:r>
            <a:r>
              <a:rPr lang="ja-JP" altLang="en-US" dirty="0"/>
              <a:t>連名</a:t>
            </a:r>
            <a:r>
              <a:rPr kumimoji="1" lang="ja-JP" altLang="en-US" dirty="0"/>
              <a:t>とする必要はありません</a:t>
            </a:r>
            <a:endParaRPr kumimoji="1" lang="en-US" altLang="ja-JP" dirty="0"/>
          </a:p>
          <a:p>
            <a:pPr algn="l"/>
            <a:r>
              <a:rPr lang="ja-JP" altLang="en-US" dirty="0"/>
              <a:t>　　</a:t>
            </a:r>
            <a:endParaRPr kumimoji="1" lang="ja-JP" altLang="en-US" dirty="0"/>
          </a:p>
        </p:txBody>
      </p:sp>
    </p:spTree>
    <p:extLst>
      <p:ext uri="{BB962C8B-B14F-4D97-AF65-F5344CB8AC3E}">
        <p14:creationId xmlns:p14="http://schemas.microsoft.com/office/powerpoint/2010/main" val="644731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lang="en-US" altLang="ja-JP" dirty="0"/>
          </a:p>
          <a:p>
            <a:pPr algn="l"/>
            <a:r>
              <a:rPr lang="ja-JP" altLang="en-US" dirty="0"/>
              <a:t>　</a:t>
            </a:r>
            <a:r>
              <a:rPr lang="en-US" altLang="ja-JP" dirty="0"/>
              <a:t>(</a:t>
            </a:r>
            <a:r>
              <a:rPr lang="ja-JP" altLang="en-US" dirty="0"/>
              <a:t>マニュアルＰ１６４　Ａ２－２補助金専用口座名）</a:t>
            </a:r>
            <a:endParaRPr lang="en-US" altLang="ja-JP" dirty="0"/>
          </a:p>
          <a:p>
            <a:pPr algn="l"/>
            <a:r>
              <a:rPr lang="ja-JP" altLang="en-US" dirty="0"/>
              <a:t>　・口座名は「○○ロータリークラブ地区補助金」など、補助金専用口座であることが</a:t>
            </a:r>
            <a:endParaRPr lang="en-US" altLang="ja-JP" dirty="0"/>
          </a:p>
          <a:p>
            <a:pPr algn="l"/>
            <a:r>
              <a:rPr lang="ja-JP" altLang="en-US" dirty="0"/>
              <a:t>　　わかるようにしてください</a:t>
            </a:r>
            <a:endParaRPr lang="en-US" altLang="ja-JP" dirty="0"/>
          </a:p>
          <a:p>
            <a:pPr algn="l"/>
            <a:r>
              <a:rPr lang="ja-JP" altLang="en-US" dirty="0"/>
              <a:t>　・口座の変更等がありましたら速やかにロータリー財団委員会（ガバナー事務局）</a:t>
            </a:r>
            <a:endParaRPr lang="en-US" altLang="ja-JP" dirty="0"/>
          </a:p>
          <a:p>
            <a:pPr algn="l"/>
            <a:r>
              <a:rPr lang="ja-JP" altLang="en-US" dirty="0"/>
              <a:t>　　までご連絡ください</a:t>
            </a:r>
            <a:endParaRPr lang="en-US" altLang="ja-JP" dirty="0"/>
          </a:p>
          <a:p>
            <a:endParaRPr kumimoji="1" lang="ja-JP" alt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229954" y="3524250"/>
            <a:ext cx="7795592" cy="233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531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kumimoji="1" lang="ja-JP" altLang="en-US" dirty="0"/>
              <a:t>　</a:t>
            </a:r>
            <a:r>
              <a:rPr kumimoji="1" lang="en-US" altLang="ja-JP" dirty="0"/>
              <a:t>(</a:t>
            </a:r>
            <a:r>
              <a:rPr kumimoji="1" lang="ja-JP" altLang="en-US" dirty="0"/>
              <a:t>マニュアルＰ１６６　Ａ２－７受取利息の処理）</a:t>
            </a:r>
            <a:endParaRPr kumimoji="1" lang="en-US" altLang="ja-JP" dirty="0"/>
          </a:p>
          <a:p>
            <a:pPr algn="l"/>
            <a:r>
              <a:rPr lang="ja-JP" altLang="en-US" dirty="0"/>
              <a:t>　・補助金事業費＞地区補助金となっておれば、預金利息はクラブ負担金から生じた</a:t>
            </a:r>
            <a:endParaRPr lang="en-US" altLang="ja-JP" dirty="0"/>
          </a:p>
          <a:p>
            <a:pPr algn="l"/>
            <a:r>
              <a:rPr lang="ja-JP" altLang="en-US" dirty="0"/>
              <a:t>　　資金に対するものと考える。よって、専用口座から預金利息を引き出してクラブ</a:t>
            </a:r>
            <a:endParaRPr lang="en-US" altLang="ja-JP" dirty="0"/>
          </a:p>
          <a:p>
            <a:pPr algn="l"/>
            <a:r>
              <a:rPr lang="ja-JP" altLang="en-US" dirty="0"/>
              <a:t>　　会計口座に入金してください</a:t>
            </a:r>
            <a:endParaRPr lang="en-US" altLang="ja-JP" dirty="0"/>
          </a:p>
          <a:p>
            <a:pPr algn="l"/>
            <a:r>
              <a:rPr kumimoji="1" lang="ja-JP" altLang="en-US" dirty="0"/>
              <a:t>　</a:t>
            </a:r>
            <a:r>
              <a:rPr kumimoji="1" lang="en-US" altLang="ja-JP" dirty="0"/>
              <a:t>(</a:t>
            </a:r>
            <a:r>
              <a:rPr kumimoji="1" lang="ja-JP" altLang="en-US" dirty="0"/>
              <a:t>マニュアルＰ１６７　Ａ２－９事業終了後の通帳）</a:t>
            </a:r>
            <a:endParaRPr kumimoji="1" lang="en-US" altLang="ja-JP" dirty="0"/>
          </a:p>
          <a:p>
            <a:pPr algn="l"/>
            <a:r>
              <a:rPr lang="ja-JP" altLang="en-US" dirty="0"/>
              <a:t>　・補助金小委員会の事業報告承認までは解約しないでください</a:t>
            </a:r>
            <a:endParaRPr lang="en-US" altLang="ja-JP" dirty="0"/>
          </a:p>
          <a:p>
            <a:pPr algn="l"/>
            <a:r>
              <a:rPr kumimoji="1" lang="ja-JP" altLang="en-US" dirty="0"/>
              <a:t>　・次回の地区補助金専用口座として使用するために継続していただいてもかまい</a:t>
            </a:r>
            <a:endParaRPr kumimoji="1" lang="en-US" altLang="ja-JP" dirty="0"/>
          </a:p>
          <a:p>
            <a:pPr algn="l"/>
            <a:r>
              <a:rPr lang="ja-JP" altLang="en-US" dirty="0"/>
              <a:t>　　</a:t>
            </a:r>
            <a:r>
              <a:rPr kumimoji="1" lang="ja-JP" altLang="en-US" dirty="0"/>
              <a:t>せん</a:t>
            </a:r>
            <a:endParaRPr kumimoji="1" lang="en-US" altLang="ja-JP" dirty="0"/>
          </a:p>
          <a:p>
            <a:pPr algn="l"/>
            <a:r>
              <a:rPr lang="ja-JP" altLang="en-US" dirty="0"/>
              <a:t>　　その場合には次回の補助金が入金されるまでに、通帳記入等で確認して残高を</a:t>
            </a:r>
            <a:endParaRPr lang="en-US" altLang="ja-JP" dirty="0"/>
          </a:p>
          <a:p>
            <a:pPr algn="l"/>
            <a:r>
              <a:rPr kumimoji="1" lang="ja-JP" altLang="en-US" dirty="0"/>
              <a:t>　　ゼロにしてください</a:t>
            </a:r>
            <a:endParaRPr kumimoji="1" lang="en-US" altLang="ja-JP" dirty="0"/>
          </a:p>
          <a:p>
            <a:pPr algn="l"/>
            <a:endParaRPr kumimoji="1" lang="ja-JP" altLang="en-US" dirty="0"/>
          </a:p>
        </p:txBody>
      </p:sp>
    </p:spTree>
    <p:extLst>
      <p:ext uri="{BB962C8B-B14F-4D97-AF65-F5344CB8AC3E}">
        <p14:creationId xmlns:p14="http://schemas.microsoft.com/office/powerpoint/2010/main" val="2126013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normAutofit lnSpcReduction="10000"/>
          </a:bodyPr>
          <a:lstStyle/>
          <a:p>
            <a:r>
              <a:rPr kumimoji="1" lang="ja-JP" altLang="en-US" dirty="0"/>
              <a:t>補助金管理の流れ</a:t>
            </a:r>
            <a:endParaRPr kumimoji="1" lang="en-US" altLang="ja-JP" dirty="0"/>
          </a:p>
          <a:p>
            <a:endParaRPr kumimoji="1" lang="en-US" altLang="ja-JP" dirty="0"/>
          </a:p>
          <a:p>
            <a:pPr algn="l"/>
            <a:r>
              <a:rPr kumimoji="1" lang="ja-JP" altLang="en-US" dirty="0"/>
              <a:t>③月次管理（マニュアルＰ１４４</a:t>
            </a:r>
            <a:r>
              <a:rPr lang="ja-JP" altLang="en-US" dirty="0"/>
              <a:t>　</a:t>
            </a:r>
            <a:r>
              <a:rPr lang="en-US" altLang="ja-JP" dirty="0"/>
              <a:t>Ⅲ</a:t>
            </a:r>
            <a:r>
              <a:rPr lang="ja-JP" altLang="en-US" dirty="0"/>
              <a:t>－２</a:t>
            </a:r>
            <a:r>
              <a:rPr lang="en-US" altLang="ja-JP" dirty="0"/>
              <a:t>.</a:t>
            </a:r>
            <a:r>
              <a:rPr lang="ja-JP" altLang="en-US" dirty="0"/>
              <a:t>補助金管理の具体例</a:t>
            </a:r>
            <a:r>
              <a:rPr kumimoji="1" lang="ja-JP" altLang="en-US" dirty="0"/>
              <a:t>）</a:t>
            </a:r>
            <a:endParaRPr kumimoji="1" lang="en-US" altLang="ja-JP" dirty="0"/>
          </a:p>
          <a:p>
            <a:pPr algn="l"/>
            <a:r>
              <a:rPr lang="ja-JP" altLang="en-US" dirty="0"/>
              <a:t>　・標準的な会計基準による会計の維持</a:t>
            </a:r>
            <a:endParaRPr lang="en-US" altLang="ja-JP" dirty="0"/>
          </a:p>
          <a:p>
            <a:pPr algn="l"/>
            <a:r>
              <a:rPr kumimoji="1" lang="ja-JP" altLang="en-US" dirty="0"/>
              <a:t>　　すべての領収証と補助金資金の支払記録を含め、標準的な会計基準に則って</a:t>
            </a:r>
            <a:endParaRPr kumimoji="1" lang="en-US" altLang="ja-JP" dirty="0"/>
          </a:p>
          <a:p>
            <a:pPr algn="l"/>
            <a:r>
              <a:rPr lang="ja-JP" altLang="en-US" dirty="0"/>
              <a:t>　　会計を維持することが求められます</a:t>
            </a:r>
            <a:endParaRPr lang="en-US" altLang="ja-JP" dirty="0"/>
          </a:p>
          <a:p>
            <a:pPr algn="l"/>
            <a:r>
              <a:rPr kumimoji="1" lang="ja-JP" altLang="en-US" dirty="0"/>
              <a:t>　　</a:t>
            </a:r>
            <a:r>
              <a:rPr kumimoji="1" lang="ja-JP" altLang="en-US" dirty="0">
                <a:solidFill>
                  <a:srgbClr val="FF0000"/>
                </a:solidFill>
              </a:rPr>
              <a:t>通帳の入出金、残高の管理</a:t>
            </a:r>
            <a:endParaRPr kumimoji="1" lang="en-US" altLang="ja-JP" dirty="0">
              <a:solidFill>
                <a:srgbClr val="FF0000"/>
              </a:solidFill>
            </a:endParaRPr>
          </a:p>
          <a:p>
            <a:pPr algn="l"/>
            <a:r>
              <a:rPr lang="ja-JP" altLang="en-US" dirty="0">
                <a:solidFill>
                  <a:srgbClr val="FF0000"/>
                </a:solidFill>
              </a:rPr>
              <a:t>　　</a:t>
            </a:r>
            <a:r>
              <a:rPr kumimoji="1" lang="ja-JP" altLang="en-US" dirty="0">
                <a:solidFill>
                  <a:srgbClr val="FF0000"/>
                </a:solidFill>
              </a:rPr>
              <a:t>総勘定元帳の作成、管理</a:t>
            </a:r>
            <a:endParaRPr kumimoji="1" lang="en-US" altLang="ja-JP" dirty="0">
              <a:solidFill>
                <a:srgbClr val="FF0000"/>
              </a:solidFill>
            </a:endParaRPr>
          </a:p>
          <a:p>
            <a:pPr algn="l"/>
            <a:r>
              <a:rPr lang="ja-JP" altLang="en-US" dirty="0">
                <a:solidFill>
                  <a:srgbClr val="FF0000"/>
                </a:solidFill>
              </a:rPr>
              <a:t>　　</a:t>
            </a:r>
            <a:r>
              <a:rPr kumimoji="1" lang="ja-JP" altLang="en-US" dirty="0">
                <a:solidFill>
                  <a:srgbClr val="FF0000"/>
                </a:solidFill>
              </a:rPr>
              <a:t>毎月の試算表の作成</a:t>
            </a:r>
            <a:endParaRPr kumimoji="1" lang="en-US" altLang="ja-JP" dirty="0">
              <a:solidFill>
                <a:srgbClr val="FF0000"/>
              </a:solidFill>
            </a:endParaRPr>
          </a:p>
          <a:p>
            <a:pPr algn="l"/>
            <a:r>
              <a:rPr kumimoji="1" lang="ja-JP" altLang="en-US" dirty="0">
                <a:solidFill>
                  <a:srgbClr val="FF0000"/>
                </a:solidFill>
              </a:rPr>
              <a:t>　　固定資産管理台帳の作成</a:t>
            </a:r>
            <a:endParaRPr kumimoji="1" lang="en-US" altLang="ja-JP" dirty="0">
              <a:solidFill>
                <a:srgbClr val="FF0000"/>
              </a:solidFill>
            </a:endParaRPr>
          </a:p>
          <a:p>
            <a:pPr algn="l"/>
            <a:r>
              <a:rPr lang="ja-JP" altLang="en-US" dirty="0"/>
              <a:t>　　これらの書類について毎月プロジェクト責任者、口座署名人２名による確認を</a:t>
            </a:r>
            <a:endParaRPr lang="en-US" altLang="ja-JP" dirty="0"/>
          </a:p>
          <a:p>
            <a:pPr algn="l"/>
            <a:r>
              <a:rPr kumimoji="1" lang="ja-JP" altLang="en-US" dirty="0"/>
              <a:t>　　お願いします</a:t>
            </a:r>
            <a:endParaRPr lang="en-US" altLang="ja-JP" dirty="0"/>
          </a:p>
          <a:p>
            <a:pPr algn="l"/>
            <a:r>
              <a:rPr kumimoji="1" lang="ja-JP" altLang="en-US" dirty="0"/>
              <a:t>　　クラブ使用の会計ソフトがあれば、それを利用し</a:t>
            </a:r>
            <a:r>
              <a:rPr lang="ja-JP" altLang="en-US" dirty="0"/>
              <a:t>クラブ事務局</a:t>
            </a:r>
            <a:r>
              <a:rPr kumimoji="1" lang="ja-JP" altLang="en-US" dirty="0"/>
              <a:t>の方に記帳を</a:t>
            </a:r>
            <a:endParaRPr kumimoji="1" lang="en-US" altLang="ja-JP" dirty="0"/>
          </a:p>
          <a:p>
            <a:pPr algn="l"/>
            <a:r>
              <a:rPr lang="ja-JP" altLang="en-US" dirty="0"/>
              <a:t>　　</a:t>
            </a:r>
            <a:r>
              <a:rPr kumimoji="1" lang="ja-JP" altLang="en-US" dirty="0"/>
              <a:t>していただくことをお勧めします</a:t>
            </a:r>
          </a:p>
        </p:txBody>
      </p:sp>
    </p:spTree>
    <p:extLst>
      <p:ext uri="{BB962C8B-B14F-4D97-AF65-F5344CB8AC3E}">
        <p14:creationId xmlns:p14="http://schemas.microsoft.com/office/powerpoint/2010/main" val="1155032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kumimoji="1" lang="ja-JP" altLang="en-US" dirty="0"/>
              <a:t>④支払指示</a:t>
            </a:r>
            <a:endParaRPr kumimoji="1" lang="en-US" altLang="ja-JP" dirty="0"/>
          </a:p>
          <a:p>
            <a:pPr algn="l"/>
            <a:r>
              <a:rPr lang="ja-JP" altLang="en-US" dirty="0"/>
              <a:t>　（マニュアルＰ１６４　Ａ２－３　支払指示書）</a:t>
            </a:r>
            <a:endParaRPr lang="en-US" altLang="ja-JP" dirty="0"/>
          </a:p>
          <a:p>
            <a:pPr algn="l"/>
            <a:r>
              <a:rPr kumimoji="1" lang="ja-JP" altLang="en-US" dirty="0"/>
              <a:t>　・口座署名人２名の指示監督の下、クラブ事務局が</a:t>
            </a:r>
            <a:r>
              <a:rPr lang="ja-JP" altLang="en-US" dirty="0"/>
              <a:t>実際</a:t>
            </a:r>
            <a:r>
              <a:rPr kumimoji="1" lang="ja-JP" altLang="en-US" dirty="0"/>
              <a:t>に銀行などに行って振</a:t>
            </a:r>
            <a:r>
              <a:rPr lang="ja-JP" altLang="en-US" dirty="0"/>
              <a:t>込</a:t>
            </a:r>
            <a:endParaRPr lang="en-US" altLang="ja-JP" dirty="0"/>
          </a:p>
          <a:p>
            <a:pPr algn="l"/>
            <a:r>
              <a:rPr kumimoji="1" lang="ja-JP" altLang="en-US" dirty="0"/>
              <a:t>　　支払をしてもかまいません</a:t>
            </a:r>
            <a:endParaRPr kumimoji="1" lang="en-US" altLang="ja-JP" dirty="0"/>
          </a:p>
          <a:p>
            <a:pPr algn="l"/>
            <a:r>
              <a:rPr lang="ja-JP" altLang="en-US" dirty="0"/>
              <a:t>　　ただし、ロータリアンの口座署名人２名による指示・管理が確認できるように以下</a:t>
            </a:r>
            <a:endParaRPr lang="en-US" altLang="ja-JP" dirty="0"/>
          </a:p>
          <a:p>
            <a:pPr algn="l"/>
            <a:r>
              <a:rPr lang="ja-JP" altLang="en-US" dirty="0"/>
              <a:t>　　のような「支払指示書」などを作成して書類で残してください</a:t>
            </a:r>
            <a:endParaRPr kumimoji="1" lang="ja-JP" altLang="en-US" dirty="0"/>
          </a:p>
        </p:txBody>
      </p:sp>
    </p:spTree>
    <p:extLst>
      <p:ext uri="{BB962C8B-B14F-4D97-AF65-F5344CB8AC3E}">
        <p14:creationId xmlns:p14="http://schemas.microsoft.com/office/powerpoint/2010/main" val="217066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lang="ja-JP" altLang="en-US" dirty="0"/>
              <a:t>補助金管理の実務上の留意点</a:t>
            </a:r>
            <a:endParaRPr lang="en-US" altLang="ja-JP" dirty="0"/>
          </a:p>
          <a:p>
            <a:pPr algn="l"/>
            <a:endParaRPr lang="en-US" altLang="ja-JP" dirty="0"/>
          </a:p>
          <a:p>
            <a:pPr algn="l"/>
            <a:r>
              <a:rPr kumimoji="1" lang="ja-JP" altLang="en-US" dirty="0"/>
              <a:t>補助金管理の各項目における詳細はこの後</a:t>
            </a:r>
            <a:r>
              <a:rPr lang="ja-JP" altLang="en-US" dirty="0"/>
              <a:t>順次説明</a:t>
            </a:r>
            <a:endParaRPr lang="en-US" altLang="ja-JP" dirty="0"/>
          </a:p>
          <a:p>
            <a:pPr algn="l"/>
            <a:endParaRPr kumimoji="1" lang="en-US" altLang="ja-JP" dirty="0"/>
          </a:p>
          <a:p>
            <a:pPr algn="l"/>
            <a:r>
              <a:rPr kumimoji="1" lang="ja-JP" altLang="en-US" dirty="0"/>
              <a:t>まずは過去の事例から誤った運用が散見される項目について説明</a:t>
            </a:r>
          </a:p>
        </p:txBody>
      </p:sp>
    </p:spTree>
    <p:extLst>
      <p:ext uri="{BB962C8B-B14F-4D97-AF65-F5344CB8AC3E}">
        <p14:creationId xmlns:p14="http://schemas.microsoft.com/office/powerpoint/2010/main" val="2794823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ja-JP" alt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217107" y="1002082"/>
            <a:ext cx="8179496" cy="5513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745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kumimoji="1" lang="ja-JP" altLang="en-US" dirty="0"/>
              <a:t>⑤</a:t>
            </a:r>
            <a:r>
              <a:rPr lang="ja-JP" altLang="en-US" dirty="0"/>
              <a:t>振込通知書</a:t>
            </a:r>
            <a:endParaRPr kumimoji="1" lang="en-US" altLang="ja-JP" dirty="0"/>
          </a:p>
          <a:p>
            <a:pPr algn="l"/>
            <a:r>
              <a:rPr lang="ja-JP" altLang="en-US" dirty="0"/>
              <a:t>　（マニュアルＰ１６５　Ａ２－４振込通知書・領収証）</a:t>
            </a:r>
            <a:endParaRPr kumimoji="1" lang="en-US" altLang="ja-JP" dirty="0"/>
          </a:p>
          <a:p>
            <a:pPr algn="l"/>
            <a:r>
              <a:rPr lang="ja-JP" altLang="en-US" dirty="0"/>
              <a:t>　・支払った後の銀行の振込控えは口座署名人２名が承認印を押し、請求書や指示</a:t>
            </a:r>
            <a:endParaRPr lang="en-US" altLang="ja-JP" dirty="0"/>
          </a:p>
          <a:p>
            <a:pPr algn="l"/>
            <a:r>
              <a:rPr lang="ja-JP" altLang="en-US" dirty="0"/>
              <a:t>　　書とセットして保管してください</a:t>
            </a:r>
            <a:endParaRPr lang="en-US" altLang="ja-JP" dirty="0"/>
          </a:p>
          <a:p>
            <a:pPr algn="l"/>
            <a:r>
              <a:rPr kumimoji="1" lang="ja-JP" altLang="en-US" dirty="0"/>
              <a:t>　　下記のようなゴム印を作ると便利だと思います</a:t>
            </a:r>
            <a:endParaRPr kumimoji="1" lang="en-US" altLang="ja-JP" dirty="0"/>
          </a:p>
          <a:p>
            <a:pPr algn="l"/>
            <a:endParaRPr kumimoji="1" lang="ja-JP" alt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372807" y="3880633"/>
            <a:ext cx="5509885" cy="2634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9613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kumimoji="1" lang="ja-JP" altLang="en-US" dirty="0"/>
              <a:t>⑥領収証</a:t>
            </a:r>
            <a:endParaRPr kumimoji="1" lang="en-US" altLang="ja-JP" dirty="0"/>
          </a:p>
          <a:p>
            <a:pPr algn="l"/>
            <a:r>
              <a:rPr lang="ja-JP" altLang="en-US" dirty="0"/>
              <a:t>　（マニュアルＰ１６５　Ａ２－４振込通知書・領収証）</a:t>
            </a:r>
            <a:endParaRPr lang="en-US" altLang="ja-JP" dirty="0"/>
          </a:p>
          <a:p>
            <a:pPr algn="l"/>
            <a:r>
              <a:rPr kumimoji="1" lang="ja-JP" altLang="en-US" dirty="0"/>
              <a:t>　・銀行振込や口座振替であっても領収証をもらってください</a:t>
            </a:r>
            <a:endParaRPr kumimoji="1" lang="en-US" altLang="ja-JP" dirty="0"/>
          </a:p>
          <a:p>
            <a:pPr algn="l"/>
            <a:r>
              <a:rPr lang="ja-JP" altLang="en-US" dirty="0"/>
              <a:t>　　地区とクラブが取り交わす「クラブの参加資格認定：覚書（</a:t>
            </a:r>
            <a:r>
              <a:rPr lang="en-US" altLang="ja-JP" dirty="0"/>
              <a:t>MOU</a:t>
            </a:r>
            <a:r>
              <a:rPr lang="ja-JP" altLang="en-US" dirty="0"/>
              <a:t>）」では、</a:t>
            </a:r>
            <a:r>
              <a:rPr lang="ja-JP" altLang="en-US" dirty="0">
                <a:solidFill>
                  <a:srgbClr val="FF0000"/>
                </a:solidFill>
              </a:rPr>
              <a:t>「すべて</a:t>
            </a:r>
            <a:endParaRPr lang="en-US" altLang="ja-JP" dirty="0">
              <a:solidFill>
                <a:srgbClr val="FF0000"/>
              </a:solidFill>
            </a:endParaRPr>
          </a:p>
          <a:p>
            <a:pPr algn="l"/>
            <a:r>
              <a:rPr kumimoji="1" lang="ja-JP" altLang="en-US" dirty="0">
                <a:solidFill>
                  <a:srgbClr val="FF0000"/>
                </a:solidFill>
              </a:rPr>
              <a:t>　　の領収証と補助金支払の記録を含め、標準的な会計基準に則って会計を維持</a:t>
            </a:r>
            <a:endParaRPr kumimoji="1" lang="en-US" altLang="ja-JP" dirty="0">
              <a:solidFill>
                <a:srgbClr val="FF0000"/>
              </a:solidFill>
            </a:endParaRPr>
          </a:p>
          <a:p>
            <a:pPr algn="l"/>
            <a:r>
              <a:rPr lang="ja-JP" altLang="en-US" dirty="0">
                <a:solidFill>
                  <a:srgbClr val="FF0000"/>
                </a:solidFill>
              </a:rPr>
              <a:t>　　</a:t>
            </a:r>
            <a:r>
              <a:rPr kumimoji="1" lang="ja-JP" altLang="en-US" dirty="0">
                <a:solidFill>
                  <a:srgbClr val="FF0000"/>
                </a:solidFill>
              </a:rPr>
              <a:t>する」となっています</a:t>
            </a:r>
          </a:p>
        </p:txBody>
      </p:sp>
    </p:spTree>
    <p:extLst>
      <p:ext uri="{BB962C8B-B14F-4D97-AF65-F5344CB8AC3E}">
        <p14:creationId xmlns:p14="http://schemas.microsoft.com/office/powerpoint/2010/main" val="776019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kumimoji="1" lang="ja-JP" altLang="en-US" dirty="0"/>
              <a:t>⑦報告書提出</a:t>
            </a:r>
            <a:endParaRPr kumimoji="1" lang="en-US" altLang="ja-JP" dirty="0"/>
          </a:p>
          <a:p>
            <a:pPr algn="l"/>
            <a:r>
              <a:rPr lang="ja-JP" altLang="en-US" dirty="0"/>
              <a:t>　</a:t>
            </a:r>
            <a:r>
              <a:rPr lang="en-US" altLang="ja-JP" dirty="0"/>
              <a:t>(</a:t>
            </a:r>
            <a:r>
              <a:rPr lang="ja-JP" altLang="en-US" dirty="0"/>
              <a:t>マニュアルＰ９）</a:t>
            </a:r>
            <a:endParaRPr kumimoji="1" lang="en-US" altLang="ja-JP" dirty="0"/>
          </a:p>
          <a:p>
            <a:pPr algn="l"/>
            <a:r>
              <a:rPr lang="ja-JP" altLang="en-US" dirty="0"/>
              <a:t>　・プロジェクト終了後１カ月以内に補助金小委員会（ガバナー事務所）宛に最終</a:t>
            </a:r>
            <a:endParaRPr lang="en-US" altLang="ja-JP" dirty="0"/>
          </a:p>
          <a:p>
            <a:pPr algn="l"/>
            <a:r>
              <a:rPr lang="ja-JP" altLang="en-US" dirty="0"/>
              <a:t>　　報告書を提出することになっています</a:t>
            </a:r>
            <a:endParaRPr lang="en-US" altLang="ja-JP" dirty="0"/>
          </a:p>
          <a:p>
            <a:pPr algn="l"/>
            <a:r>
              <a:rPr lang="ja-JP" altLang="en-US" dirty="0"/>
              <a:t>　　（提出書類）</a:t>
            </a:r>
            <a:endParaRPr lang="en-US" altLang="ja-JP" dirty="0"/>
          </a:p>
          <a:p>
            <a:pPr algn="l"/>
            <a:r>
              <a:rPr kumimoji="1" lang="ja-JP" altLang="en-US" dirty="0"/>
              <a:t>　　　</a:t>
            </a:r>
            <a:r>
              <a:rPr kumimoji="1" lang="ja-JP" altLang="en-US" dirty="0">
                <a:solidFill>
                  <a:srgbClr val="FF0000"/>
                </a:solidFill>
              </a:rPr>
              <a:t>最終報告書</a:t>
            </a:r>
            <a:endParaRPr kumimoji="1" lang="en-US" altLang="ja-JP" dirty="0">
              <a:solidFill>
                <a:srgbClr val="FF0000"/>
              </a:solidFill>
            </a:endParaRPr>
          </a:p>
          <a:p>
            <a:pPr algn="l"/>
            <a:r>
              <a:rPr lang="ja-JP" altLang="en-US" dirty="0">
                <a:solidFill>
                  <a:srgbClr val="FF0000"/>
                </a:solidFill>
              </a:rPr>
              <a:t>　　　プロジェクト実施記録写真（４枚程度）</a:t>
            </a:r>
            <a:endParaRPr lang="en-US" altLang="ja-JP" dirty="0">
              <a:solidFill>
                <a:srgbClr val="FF0000"/>
              </a:solidFill>
            </a:endParaRPr>
          </a:p>
          <a:p>
            <a:pPr algn="l"/>
            <a:r>
              <a:rPr kumimoji="1" lang="ja-JP" altLang="en-US" dirty="0">
                <a:solidFill>
                  <a:srgbClr val="FF0000"/>
                </a:solidFill>
              </a:rPr>
              <a:t>　　　解約前の通帳のコピー</a:t>
            </a:r>
            <a:endParaRPr kumimoji="1" lang="en-US" altLang="ja-JP" dirty="0">
              <a:solidFill>
                <a:srgbClr val="FF0000"/>
              </a:solidFill>
            </a:endParaRPr>
          </a:p>
          <a:p>
            <a:pPr algn="l"/>
            <a:r>
              <a:rPr lang="ja-JP" altLang="en-US" dirty="0"/>
              <a:t>　　　書類の保管チェックリスト（マニュアルＰ１８２）</a:t>
            </a:r>
            <a:endParaRPr lang="en-US" altLang="ja-JP" dirty="0"/>
          </a:p>
          <a:p>
            <a:pPr algn="l"/>
            <a:r>
              <a:rPr kumimoji="1" lang="ja-JP" altLang="en-US" dirty="0"/>
              <a:t>　　　補助金管理チェックリスト（マニュアルＰ１８３）</a:t>
            </a:r>
          </a:p>
        </p:txBody>
      </p:sp>
    </p:spTree>
    <p:extLst>
      <p:ext uri="{BB962C8B-B14F-4D97-AF65-F5344CB8AC3E}">
        <p14:creationId xmlns:p14="http://schemas.microsoft.com/office/powerpoint/2010/main" val="13665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normAutofit lnSpcReduction="10000"/>
          </a:bodyPr>
          <a:lstStyle/>
          <a:p>
            <a:r>
              <a:rPr kumimoji="1" lang="ja-JP" altLang="en-US" dirty="0"/>
              <a:t>補助金管理の流れ</a:t>
            </a:r>
            <a:endParaRPr kumimoji="1" lang="en-US" altLang="ja-JP" dirty="0"/>
          </a:p>
          <a:p>
            <a:endParaRPr kumimoji="1" lang="en-US" altLang="ja-JP" dirty="0"/>
          </a:p>
          <a:p>
            <a:pPr algn="l"/>
            <a:r>
              <a:rPr kumimoji="1" lang="ja-JP" altLang="en-US" dirty="0"/>
              <a:t>　（マニュアルＰ１７８　Ａ５－１０予算項目の変更）</a:t>
            </a:r>
            <a:endParaRPr kumimoji="1" lang="en-US" altLang="ja-JP" dirty="0"/>
          </a:p>
          <a:p>
            <a:pPr algn="l"/>
            <a:endParaRPr kumimoji="1" lang="en-US" altLang="ja-JP" dirty="0"/>
          </a:p>
          <a:p>
            <a:pPr algn="l"/>
            <a:r>
              <a:rPr kumimoji="1" lang="ja-JP" altLang="en-US" dirty="0"/>
              <a:t>　</a:t>
            </a:r>
            <a:r>
              <a:rPr kumimoji="1" lang="ja-JP" altLang="en-US" dirty="0">
                <a:solidFill>
                  <a:srgbClr val="FF0000"/>
                </a:solidFill>
              </a:rPr>
              <a:t>原則として予算申請したとおりに支出</a:t>
            </a:r>
            <a:r>
              <a:rPr kumimoji="1" lang="ja-JP" altLang="en-US" dirty="0"/>
              <a:t>していただきます</a:t>
            </a:r>
            <a:endParaRPr kumimoji="1" lang="en-US" altLang="ja-JP" dirty="0"/>
          </a:p>
          <a:p>
            <a:pPr algn="l"/>
            <a:r>
              <a:rPr lang="ja-JP" altLang="en-US" dirty="0"/>
              <a:t>　もし、当初事業計画や予算と著しく異なる場合には、補助金小委員会に相談の上</a:t>
            </a:r>
            <a:endParaRPr lang="en-US" altLang="ja-JP" dirty="0"/>
          </a:p>
          <a:p>
            <a:pPr algn="l"/>
            <a:r>
              <a:rPr kumimoji="1" lang="ja-JP" altLang="en-US" dirty="0"/>
              <a:t>　事業計画を再度申請していただくことになります</a:t>
            </a:r>
            <a:endParaRPr lang="en-US" altLang="ja-JP" dirty="0" err="1"/>
          </a:p>
          <a:p>
            <a:pPr algn="l"/>
            <a:r>
              <a:rPr kumimoji="1" lang="ja-JP" altLang="en-US" dirty="0"/>
              <a:t>　一定の条件を満たす場合には、</a:t>
            </a:r>
            <a:r>
              <a:rPr lang="ja-JP" altLang="en-US" dirty="0"/>
              <a:t>あらかじめ補助金小委員会に連絡いただき、説明</a:t>
            </a:r>
            <a:endParaRPr lang="en-US" altLang="ja-JP" dirty="0"/>
          </a:p>
          <a:p>
            <a:pPr algn="l"/>
            <a:r>
              <a:rPr lang="ja-JP" altLang="en-US" dirty="0"/>
              <a:t>　書を添付していただけましたら、認めてもかまわないと判断する場合があります</a:t>
            </a:r>
            <a:endParaRPr lang="en-US" altLang="ja-JP" dirty="0"/>
          </a:p>
          <a:p>
            <a:pPr algn="l"/>
            <a:r>
              <a:rPr kumimoji="1" lang="ja-JP" altLang="en-US" dirty="0"/>
              <a:t>　（条件）</a:t>
            </a:r>
            <a:endParaRPr kumimoji="1" lang="en-US" altLang="ja-JP" dirty="0"/>
          </a:p>
          <a:p>
            <a:pPr algn="l"/>
            <a:r>
              <a:rPr lang="ja-JP" altLang="en-US" dirty="0"/>
              <a:t>　・必然性</a:t>
            </a:r>
            <a:endParaRPr lang="en-US" altLang="ja-JP" dirty="0"/>
          </a:p>
          <a:p>
            <a:pPr algn="l"/>
            <a:r>
              <a:rPr kumimoji="1" lang="ja-JP" altLang="en-US" dirty="0"/>
              <a:t>　・事業の本質にかかわる</a:t>
            </a:r>
            <a:endParaRPr kumimoji="1" lang="en-US" altLang="ja-JP" dirty="0"/>
          </a:p>
          <a:p>
            <a:pPr algn="l"/>
            <a:r>
              <a:rPr lang="ja-JP" altLang="en-US" dirty="0"/>
              <a:t>　・合議制</a:t>
            </a:r>
            <a:endParaRPr lang="en-US" altLang="ja-JP" dirty="0"/>
          </a:p>
          <a:p>
            <a:pPr algn="l"/>
            <a:r>
              <a:rPr kumimoji="1" lang="ja-JP" altLang="en-US" dirty="0"/>
              <a:t>　・単価変更</a:t>
            </a:r>
            <a:r>
              <a:rPr kumimoji="1" lang="en-US" altLang="ja-JP" dirty="0"/>
              <a:t>±10</a:t>
            </a:r>
            <a:r>
              <a:rPr kumimoji="1" lang="ja-JP" altLang="en-US" dirty="0"/>
              <a:t>％以内、数量の変更</a:t>
            </a:r>
            <a:r>
              <a:rPr lang="en-US" altLang="ja-JP" dirty="0"/>
              <a:t>±10</a:t>
            </a:r>
            <a:r>
              <a:rPr lang="ja-JP" altLang="en-US" dirty="0"/>
              <a:t>％以内</a:t>
            </a:r>
            <a:endParaRPr kumimoji="1" lang="en-US" altLang="ja-JP" dirty="0"/>
          </a:p>
          <a:p>
            <a:pPr algn="l"/>
            <a:endParaRPr kumimoji="1" lang="ja-JP" altLang="en-US" dirty="0"/>
          </a:p>
        </p:txBody>
      </p:sp>
    </p:spTree>
    <p:extLst>
      <p:ext uri="{BB962C8B-B14F-4D97-AF65-F5344CB8AC3E}">
        <p14:creationId xmlns:p14="http://schemas.microsoft.com/office/powerpoint/2010/main" val="2594944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lang="ja-JP" altLang="en-US" dirty="0"/>
              <a:t>　（マニュアルＰ１７８　Ａ５－１１予算項目の追加）</a:t>
            </a:r>
            <a:endParaRPr lang="en-US" altLang="ja-JP" dirty="0"/>
          </a:p>
          <a:p>
            <a:pPr algn="l"/>
            <a:r>
              <a:rPr lang="ja-JP" altLang="en-US" dirty="0"/>
              <a:t>　</a:t>
            </a:r>
            <a:endParaRPr lang="en-US" altLang="ja-JP" dirty="0"/>
          </a:p>
          <a:p>
            <a:pPr algn="l"/>
            <a:r>
              <a:rPr lang="ja-JP" altLang="en-US" dirty="0"/>
              <a:t>　</a:t>
            </a:r>
            <a:r>
              <a:rPr lang="ja-JP" altLang="en-US" dirty="0">
                <a:solidFill>
                  <a:srgbClr val="FF0000"/>
                </a:solidFill>
              </a:rPr>
              <a:t>原則として、予算申請したとおりに支出</a:t>
            </a:r>
            <a:r>
              <a:rPr lang="ja-JP" altLang="en-US" dirty="0"/>
              <a:t>してください</a:t>
            </a:r>
            <a:endParaRPr lang="en-US" altLang="ja-JP" dirty="0"/>
          </a:p>
          <a:p>
            <a:pPr algn="l"/>
            <a:r>
              <a:rPr lang="ja-JP" altLang="en-US" dirty="0"/>
              <a:t>　当初予算にない項目の追加は、振込料以外認められません（管理運営費）</a:t>
            </a:r>
            <a:endParaRPr lang="en-US" altLang="ja-JP" dirty="0"/>
          </a:p>
          <a:p>
            <a:pPr algn="l"/>
            <a:r>
              <a:rPr lang="ja-JP" altLang="en-US" dirty="0"/>
              <a:t>　どうしても追加項目が必要であると判断されるのであれば、補助金小委員会に</a:t>
            </a:r>
            <a:endParaRPr lang="en-US" altLang="ja-JP" dirty="0"/>
          </a:p>
          <a:p>
            <a:pPr algn="l"/>
            <a:r>
              <a:rPr lang="ja-JP" altLang="en-US" dirty="0"/>
              <a:t>　ご相談の上、事業計画・予算の再申請をお願いすることになる場合もあります</a:t>
            </a:r>
            <a:endParaRPr lang="en-US" altLang="ja-JP" dirty="0"/>
          </a:p>
          <a:p>
            <a:pPr algn="l"/>
            <a:endParaRPr kumimoji="1" lang="ja-JP" altLang="en-US" dirty="0"/>
          </a:p>
        </p:txBody>
      </p:sp>
    </p:spTree>
    <p:extLst>
      <p:ext uri="{BB962C8B-B14F-4D97-AF65-F5344CB8AC3E}">
        <p14:creationId xmlns:p14="http://schemas.microsoft.com/office/powerpoint/2010/main" val="3110780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normAutofit lnSpcReduction="10000"/>
          </a:bodyPr>
          <a:lstStyle/>
          <a:p>
            <a:r>
              <a:rPr kumimoji="1" lang="ja-JP" altLang="en-US" dirty="0"/>
              <a:t>補助金管理の流れ</a:t>
            </a:r>
            <a:endParaRPr kumimoji="1" lang="en-US" altLang="ja-JP" dirty="0"/>
          </a:p>
          <a:p>
            <a:endParaRPr kumimoji="1" lang="en-US" altLang="ja-JP" dirty="0"/>
          </a:p>
          <a:p>
            <a:pPr algn="l"/>
            <a:r>
              <a:rPr kumimoji="1" lang="ja-JP" altLang="en-US" dirty="0"/>
              <a:t>　</a:t>
            </a:r>
            <a:r>
              <a:rPr lang="ja-JP" altLang="en-US" dirty="0"/>
              <a:t>（マニュアルＰ１７８　Ａ５－１２予算が余った場合）</a:t>
            </a:r>
            <a:endParaRPr lang="en-US" altLang="ja-JP" dirty="0"/>
          </a:p>
          <a:p>
            <a:pPr algn="l"/>
            <a:r>
              <a:rPr lang="ja-JP" altLang="en-US" dirty="0"/>
              <a:t>　当地区の地区補助金は「予算総額の</a:t>
            </a:r>
            <a:r>
              <a:rPr lang="en-US" altLang="ja-JP" dirty="0"/>
              <a:t>50</a:t>
            </a:r>
            <a:r>
              <a:rPr lang="ja-JP" altLang="en-US" dirty="0"/>
              <a:t>％以下」とされています</a:t>
            </a:r>
            <a:endParaRPr lang="en-US" altLang="ja-JP" dirty="0"/>
          </a:p>
          <a:p>
            <a:pPr algn="l"/>
            <a:r>
              <a:rPr lang="ja-JP" altLang="en-US" dirty="0"/>
              <a:t>　従いまして、予算が余った場合に、</a:t>
            </a:r>
            <a:r>
              <a:rPr lang="ja-JP" altLang="en-US" dirty="0">
                <a:solidFill>
                  <a:srgbClr val="FF0000"/>
                </a:solidFill>
              </a:rPr>
              <a:t>予算総額の</a:t>
            </a:r>
            <a:r>
              <a:rPr lang="en-US" altLang="ja-JP" dirty="0">
                <a:solidFill>
                  <a:srgbClr val="FF0000"/>
                </a:solidFill>
              </a:rPr>
              <a:t>50</a:t>
            </a:r>
            <a:r>
              <a:rPr lang="ja-JP" altLang="en-US" dirty="0">
                <a:solidFill>
                  <a:srgbClr val="FF0000"/>
                </a:solidFill>
              </a:rPr>
              <a:t>％になるように返金</a:t>
            </a:r>
            <a:r>
              <a:rPr lang="ja-JP" altLang="en-US" dirty="0"/>
              <a:t>していただく</a:t>
            </a:r>
            <a:endParaRPr lang="en-US" altLang="ja-JP" dirty="0"/>
          </a:p>
          <a:p>
            <a:pPr algn="l"/>
            <a:r>
              <a:rPr lang="ja-JP" altLang="en-US" dirty="0"/>
              <a:t>　のが原則です</a:t>
            </a:r>
            <a:endParaRPr lang="en-US" altLang="ja-JP" dirty="0"/>
          </a:p>
          <a:p>
            <a:pPr algn="l"/>
            <a:r>
              <a:rPr lang="ja-JP" altLang="en-US" dirty="0"/>
              <a:t>　しかしながら、返金処理の煩雑さや補助金会計の簡便性を考慮し、以下のとおり</a:t>
            </a:r>
            <a:endParaRPr lang="en-US" altLang="ja-JP" dirty="0"/>
          </a:p>
          <a:p>
            <a:pPr algn="l"/>
            <a:r>
              <a:rPr lang="ja-JP" altLang="en-US" dirty="0"/>
              <a:t>　とします</a:t>
            </a:r>
            <a:endParaRPr lang="en-US" altLang="ja-JP" dirty="0"/>
          </a:p>
          <a:p>
            <a:pPr algn="l"/>
            <a:r>
              <a:rPr kumimoji="1" lang="ja-JP" altLang="en-US" dirty="0"/>
              <a:t>　・総予算の</a:t>
            </a:r>
            <a:r>
              <a:rPr kumimoji="1" lang="en-US" altLang="ja-JP" dirty="0"/>
              <a:t>20</a:t>
            </a:r>
            <a:r>
              <a:rPr kumimoji="1" lang="ja-JP" altLang="en-US" dirty="0"/>
              <a:t>％以内の残金</a:t>
            </a:r>
            <a:endParaRPr kumimoji="1" lang="en-US" altLang="ja-JP" dirty="0"/>
          </a:p>
          <a:p>
            <a:pPr algn="l"/>
            <a:r>
              <a:rPr lang="ja-JP" altLang="en-US" dirty="0"/>
              <a:t>　　クラブ負担を減らす</a:t>
            </a:r>
            <a:endParaRPr lang="en-US" altLang="ja-JP" dirty="0"/>
          </a:p>
          <a:p>
            <a:pPr algn="l"/>
            <a:r>
              <a:rPr kumimoji="1" lang="ja-JP" altLang="en-US" dirty="0"/>
              <a:t>　・総予算の２０</a:t>
            </a:r>
            <a:r>
              <a:rPr kumimoji="1" lang="en-US" altLang="ja-JP" dirty="0"/>
              <a:t>%</a:t>
            </a:r>
            <a:r>
              <a:rPr kumimoji="1" lang="ja-JP" altLang="en-US" dirty="0"/>
              <a:t>超の残金</a:t>
            </a:r>
            <a:endParaRPr kumimoji="1" lang="en-US" altLang="ja-JP" dirty="0"/>
          </a:p>
          <a:p>
            <a:pPr algn="l"/>
            <a:r>
              <a:rPr lang="ja-JP" altLang="en-US" dirty="0"/>
              <a:t>　　残金発生の合理性を判断の上、返金の有無を判断</a:t>
            </a:r>
            <a:endParaRPr lang="en-US" altLang="ja-JP" dirty="0"/>
          </a:p>
          <a:p>
            <a:pPr algn="l"/>
            <a:r>
              <a:rPr kumimoji="1" lang="ja-JP" altLang="en-US" dirty="0"/>
              <a:t>　・クラブ負担がゼロ円になるような残金</a:t>
            </a:r>
            <a:endParaRPr kumimoji="1" lang="en-US" altLang="ja-JP" dirty="0"/>
          </a:p>
          <a:p>
            <a:pPr algn="l"/>
            <a:r>
              <a:rPr lang="ja-JP" altLang="en-US" dirty="0"/>
              <a:t>　　原則内部監査を実施の上、合理性を判断し、返金の有無を判断</a:t>
            </a:r>
            <a:endParaRPr kumimoji="1" lang="ja-JP" altLang="en-US" dirty="0"/>
          </a:p>
        </p:txBody>
      </p:sp>
    </p:spTree>
    <p:extLst>
      <p:ext uri="{BB962C8B-B14F-4D97-AF65-F5344CB8AC3E}">
        <p14:creationId xmlns:p14="http://schemas.microsoft.com/office/powerpoint/2010/main" val="3282114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kumimoji="1" lang="ja-JP" altLang="en-US" dirty="0"/>
              <a:t>　ただし、いずれの場合であっても、</a:t>
            </a:r>
            <a:r>
              <a:rPr kumimoji="1" lang="ja-JP" altLang="en-US" dirty="0">
                <a:solidFill>
                  <a:srgbClr val="FF0000"/>
                </a:solidFill>
              </a:rPr>
              <a:t>クラブ本会計に返金する前に通帳にその残高</a:t>
            </a:r>
            <a:endParaRPr kumimoji="1" lang="en-US" altLang="ja-JP" dirty="0">
              <a:solidFill>
                <a:srgbClr val="FF0000"/>
              </a:solidFill>
            </a:endParaRPr>
          </a:p>
          <a:p>
            <a:pPr algn="l"/>
            <a:r>
              <a:rPr lang="ja-JP" altLang="en-US" dirty="0">
                <a:solidFill>
                  <a:srgbClr val="FF0000"/>
                </a:solidFill>
              </a:rPr>
              <a:t>　</a:t>
            </a:r>
            <a:r>
              <a:rPr kumimoji="1" lang="ja-JP" altLang="en-US" dirty="0">
                <a:solidFill>
                  <a:srgbClr val="FF0000"/>
                </a:solidFill>
              </a:rPr>
              <a:t>を残した状態</a:t>
            </a:r>
            <a:r>
              <a:rPr kumimoji="1" lang="ja-JP" altLang="en-US" dirty="0"/>
              <a:t>で財団資金管理小委員会の事前チェックを受けてください</a:t>
            </a:r>
            <a:endParaRPr kumimoji="1" lang="en-US" altLang="ja-JP" dirty="0"/>
          </a:p>
          <a:p>
            <a:pPr algn="l"/>
            <a:endParaRPr lang="en-US" altLang="ja-JP" dirty="0"/>
          </a:p>
          <a:p>
            <a:pPr algn="l"/>
            <a:r>
              <a:rPr kumimoji="1" lang="ja-JP" altLang="en-US" dirty="0"/>
              <a:t>　そのチェック後、合理性等問題がなければ残金をクラブ会計へ返金して、</a:t>
            </a:r>
            <a:r>
              <a:rPr kumimoji="1" lang="ja-JP" altLang="en-US" dirty="0">
                <a:solidFill>
                  <a:srgbClr val="FF0000"/>
                </a:solidFill>
              </a:rPr>
              <a:t>通帳</a:t>
            </a:r>
            <a:endParaRPr kumimoji="1" lang="en-US" altLang="ja-JP" dirty="0">
              <a:solidFill>
                <a:srgbClr val="FF0000"/>
              </a:solidFill>
            </a:endParaRPr>
          </a:p>
          <a:p>
            <a:pPr algn="l"/>
            <a:r>
              <a:rPr lang="ja-JP" altLang="en-US" dirty="0">
                <a:solidFill>
                  <a:srgbClr val="FF0000"/>
                </a:solidFill>
              </a:rPr>
              <a:t>　残高をゼロ円</a:t>
            </a:r>
            <a:r>
              <a:rPr lang="ja-JP" altLang="en-US" dirty="0"/>
              <a:t>にして再度通帳コピーをお送りください</a:t>
            </a:r>
            <a:endParaRPr kumimoji="1" lang="ja-JP" altLang="en-US" dirty="0"/>
          </a:p>
        </p:txBody>
      </p:sp>
    </p:spTree>
    <p:extLst>
      <p:ext uri="{BB962C8B-B14F-4D97-AF65-F5344CB8AC3E}">
        <p14:creationId xmlns:p14="http://schemas.microsoft.com/office/powerpoint/2010/main" val="3458550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kumimoji="1" lang="ja-JP" altLang="en-US" dirty="0"/>
              <a:t>⑧書類の保管（マニュアルＰ９）</a:t>
            </a:r>
            <a:endParaRPr kumimoji="1" lang="en-US" altLang="ja-JP" dirty="0"/>
          </a:p>
          <a:p>
            <a:pPr algn="l"/>
            <a:r>
              <a:rPr lang="ja-JP" altLang="en-US" dirty="0"/>
              <a:t>　・帳簿および関係証憑を５年間保存</a:t>
            </a:r>
            <a:r>
              <a:rPr lang="en-US" altLang="ja-JP" dirty="0"/>
              <a:t>(</a:t>
            </a:r>
            <a:r>
              <a:rPr lang="ja-JP" altLang="en-US" dirty="0"/>
              <a:t>グローバル補助金、奨学金は１０年間）する</a:t>
            </a:r>
            <a:endParaRPr lang="en-US" altLang="ja-JP" dirty="0"/>
          </a:p>
          <a:p>
            <a:pPr algn="l"/>
            <a:r>
              <a:rPr lang="ja-JP" altLang="en-US" dirty="0"/>
              <a:t>　　ことが義務化されている</a:t>
            </a:r>
            <a:endParaRPr lang="en-US" altLang="ja-JP" dirty="0"/>
          </a:p>
          <a:p>
            <a:pPr algn="l"/>
            <a:r>
              <a:rPr lang="ja-JP" altLang="en-US" dirty="0"/>
              <a:t>　　</a:t>
            </a:r>
            <a:r>
              <a:rPr lang="ja-JP" altLang="en-US" dirty="0">
                <a:solidFill>
                  <a:srgbClr val="FF0000"/>
                </a:solidFill>
              </a:rPr>
              <a:t>原本、コピー、電子媒体</a:t>
            </a:r>
            <a:r>
              <a:rPr lang="ja-JP" altLang="en-US" dirty="0"/>
              <a:t>の３つの方法で保管</a:t>
            </a:r>
            <a:endParaRPr lang="en-US" altLang="ja-JP" dirty="0"/>
          </a:p>
          <a:p>
            <a:pPr algn="l"/>
            <a:endParaRPr lang="en-US" altLang="ja-JP" dirty="0"/>
          </a:p>
          <a:p>
            <a:pPr algn="l"/>
            <a:r>
              <a:rPr lang="ja-JP" altLang="en-US" dirty="0"/>
              <a:t>　　（マニュアルＰ１７３　Ａ４－１具体的保管方法）</a:t>
            </a:r>
            <a:endParaRPr lang="en-US" altLang="ja-JP" dirty="0"/>
          </a:p>
          <a:p>
            <a:pPr algn="l"/>
            <a:r>
              <a:rPr lang="ja-JP" altLang="en-US" dirty="0"/>
              <a:t>　　原本⇒事務局</a:t>
            </a:r>
            <a:endParaRPr lang="en-US" altLang="ja-JP" dirty="0"/>
          </a:p>
          <a:p>
            <a:pPr algn="l"/>
            <a:r>
              <a:rPr lang="ja-JP" altLang="en-US" dirty="0"/>
              <a:t>　　コピー⇒事務局以外（たとえば、プロジェクト責任者または口座署名人が保管）</a:t>
            </a:r>
            <a:endParaRPr lang="en-US" altLang="ja-JP" dirty="0"/>
          </a:p>
          <a:p>
            <a:pPr algn="l"/>
            <a:r>
              <a:rPr lang="ja-JP" altLang="en-US" dirty="0"/>
              <a:t>　　電子媒体⇒パソコンハードディスク、</a:t>
            </a:r>
            <a:r>
              <a:rPr lang="en-US" altLang="ja-JP" dirty="0"/>
              <a:t>USB</a:t>
            </a:r>
            <a:r>
              <a:rPr lang="ja-JP" altLang="en-US" dirty="0"/>
              <a:t>、クラウドなどに保管して、パソコンの</a:t>
            </a:r>
            <a:endParaRPr lang="en-US" altLang="ja-JP" dirty="0"/>
          </a:p>
          <a:p>
            <a:pPr algn="l"/>
            <a:r>
              <a:rPr lang="ja-JP" altLang="en-US" dirty="0"/>
              <a:t>　　ネットワークで閲覧できるようにし、情報の共有化を図る</a:t>
            </a:r>
            <a:endParaRPr lang="en-US" altLang="ja-JP" dirty="0"/>
          </a:p>
          <a:p>
            <a:pPr algn="l"/>
            <a:r>
              <a:rPr kumimoji="1" lang="ja-JP" altLang="en-US" dirty="0"/>
              <a:t>　　</a:t>
            </a:r>
          </a:p>
        </p:txBody>
      </p:sp>
    </p:spTree>
    <p:extLst>
      <p:ext uri="{BB962C8B-B14F-4D97-AF65-F5344CB8AC3E}">
        <p14:creationId xmlns:p14="http://schemas.microsoft.com/office/powerpoint/2010/main" val="3145120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kumimoji="1" lang="ja-JP" altLang="en-US" dirty="0"/>
              <a:t>　（マニュアルＰ１７３　Ａ４－３保管すべき書類）</a:t>
            </a:r>
            <a:endParaRPr kumimoji="1" lang="en-US" altLang="ja-JP" dirty="0"/>
          </a:p>
          <a:p>
            <a:pPr algn="l"/>
            <a:r>
              <a:rPr lang="ja-JP" altLang="en-US" dirty="0"/>
              <a:t>　以下の３つに分類して保管</a:t>
            </a:r>
            <a:endParaRPr lang="en-US" altLang="ja-JP" dirty="0"/>
          </a:p>
          <a:p>
            <a:pPr algn="l"/>
            <a:r>
              <a:rPr kumimoji="1" lang="ja-JP" altLang="en-US" dirty="0"/>
              <a:t>　・「クラブの覚書（</a:t>
            </a:r>
            <a:r>
              <a:rPr kumimoji="1" lang="en-US" altLang="ja-JP" dirty="0"/>
              <a:t>MOU</a:t>
            </a:r>
            <a:r>
              <a:rPr kumimoji="1" lang="ja-JP" altLang="en-US" dirty="0"/>
              <a:t>）」と参加資格</a:t>
            </a:r>
            <a:endParaRPr kumimoji="1" lang="en-US" altLang="ja-JP" dirty="0"/>
          </a:p>
          <a:p>
            <a:pPr algn="l"/>
            <a:r>
              <a:rPr lang="ja-JP" altLang="en-US" dirty="0"/>
              <a:t>　・地区補助金</a:t>
            </a:r>
            <a:endParaRPr lang="en-US" altLang="ja-JP" dirty="0"/>
          </a:p>
          <a:p>
            <a:pPr algn="l"/>
            <a:r>
              <a:rPr kumimoji="1" lang="ja-JP" altLang="en-US" dirty="0"/>
              <a:t>　・グローバル補助金</a:t>
            </a:r>
            <a:endParaRPr kumimoji="1" lang="en-US" altLang="ja-JP" dirty="0"/>
          </a:p>
          <a:p>
            <a:pPr algn="l"/>
            <a:r>
              <a:rPr lang="ja-JP" altLang="en-US" dirty="0"/>
              <a:t>　</a:t>
            </a:r>
            <a:endParaRPr lang="en-US" altLang="ja-JP" dirty="0"/>
          </a:p>
          <a:p>
            <a:pPr algn="l"/>
            <a:r>
              <a:rPr lang="ja-JP" altLang="en-US" dirty="0"/>
              <a:t>　それぞれ</a:t>
            </a:r>
            <a:r>
              <a:rPr lang="ja-JP" altLang="en-US" dirty="0">
                <a:solidFill>
                  <a:srgbClr val="FF0000"/>
                </a:solidFill>
              </a:rPr>
              <a:t>マニュアルＰ１８２ページ「書類の保管チェックリスト」に従ってファイルして</a:t>
            </a:r>
            <a:endParaRPr lang="en-US" altLang="ja-JP" dirty="0">
              <a:solidFill>
                <a:srgbClr val="FF0000"/>
              </a:solidFill>
            </a:endParaRPr>
          </a:p>
          <a:p>
            <a:pPr algn="l"/>
            <a:r>
              <a:rPr lang="ja-JP" altLang="en-US" dirty="0">
                <a:solidFill>
                  <a:srgbClr val="FF0000"/>
                </a:solidFill>
              </a:rPr>
              <a:t>　ください</a:t>
            </a:r>
            <a:endParaRPr kumimoji="1" lang="en-US" altLang="ja-JP" dirty="0">
              <a:solidFill>
                <a:srgbClr val="FF0000"/>
              </a:solidFill>
            </a:endParaRPr>
          </a:p>
          <a:p>
            <a:pPr algn="l"/>
            <a:r>
              <a:rPr lang="ja-JP" altLang="en-US" dirty="0"/>
              <a:t>　　</a:t>
            </a:r>
            <a:endParaRPr kumimoji="1" lang="ja-JP" altLang="en-US" dirty="0"/>
          </a:p>
        </p:txBody>
      </p:sp>
    </p:spTree>
    <p:extLst>
      <p:ext uri="{BB962C8B-B14F-4D97-AF65-F5344CB8AC3E}">
        <p14:creationId xmlns:p14="http://schemas.microsoft.com/office/powerpoint/2010/main" val="3790162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lang="ja-JP" altLang="en-US" dirty="0"/>
              <a:t>補助金管理の実務上の留意点</a:t>
            </a:r>
            <a:endParaRPr lang="en-US" altLang="ja-JP" dirty="0"/>
          </a:p>
          <a:p>
            <a:pPr algn="l"/>
            <a:endParaRPr lang="en-US" altLang="ja-JP" dirty="0"/>
          </a:p>
          <a:p>
            <a:pPr algn="l"/>
            <a:r>
              <a:rPr lang="ja-JP" altLang="en-US" dirty="0"/>
              <a:t>①補助金専用口座を作成し、原則としてその口座内ですべての入出金を行う</a:t>
            </a:r>
            <a:endParaRPr lang="en-US" altLang="ja-JP" dirty="0"/>
          </a:p>
          <a:p>
            <a:pPr algn="l"/>
            <a:r>
              <a:rPr lang="ja-JP" altLang="en-US" dirty="0"/>
              <a:t>　・地区からの補助金の入金</a:t>
            </a:r>
            <a:endParaRPr lang="en-US" altLang="ja-JP" dirty="0"/>
          </a:p>
          <a:p>
            <a:pPr algn="l"/>
            <a:r>
              <a:rPr lang="ja-JP" altLang="en-US" dirty="0"/>
              <a:t>　</a:t>
            </a:r>
            <a:endParaRPr lang="en-US" altLang="ja-JP" dirty="0"/>
          </a:p>
          <a:p>
            <a:pPr algn="l"/>
            <a:r>
              <a:rPr lang="ja-JP" altLang="en-US" dirty="0"/>
              <a:t>　・クラブ拠出金の入金</a:t>
            </a:r>
            <a:endParaRPr lang="en-US" altLang="ja-JP" dirty="0"/>
          </a:p>
          <a:p>
            <a:pPr algn="l"/>
            <a:r>
              <a:rPr lang="ja-JP" altLang="en-US" dirty="0"/>
              <a:t>　</a:t>
            </a:r>
            <a:endParaRPr lang="en-US" altLang="ja-JP" dirty="0"/>
          </a:p>
          <a:p>
            <a:pPr algn="l"/>
            <a:r>
              <a:rPr lang="ja-JP" altLang="en-US" dirty="0"/>
              <a:t>　・補助金事業にかかった費用の支払</a:t>
            </a:r>
            <a:endParaRPr lang="en-US" altLang="ja-JP" dirty="0"/>
          </a:p>
          <a:p>
            <a:pPr algn="l"/>
            <a:r>
              <a:rPr lang="ja-JP" altLang="en-US" dirty="0"/>
              <a:t>　　→領収証の入手（銀行の振込依頼書では不可）</a:t>
            </a:r>
            <a:endParaRPr lang="en-US" altLang="ja-JP" dirty="0"/>
          </a:p>
          <a:p>
            <a:pPr algn="l"/>
            <a:r>
              <a:rPr lang="ja-JP" altLang="en-US" dirty="0"/>
              <a:t>　　→現金支払は基本的には避ける</a:t>
            </a:r>
            <a:endParaRPr lang="en-US" altLang="ja-JP" dirty="0"/>
          </a:p>
          <a:p>
            <a:pPr algn="l"/>
            <a:r>
              <a:rPr lang="ja-JP" altLang="en-US" dirty="0"/>
              <a:t>　　いずれも、やむを得ない場合には</a:t>
            </a:r>
            <a:r>
              <a:rPr lang="ja-JP" altLang="en-US" dirty="0">
                <a:solidFill>
                  <a:srgbClr val="FF0000"/>
                </a:solidFill>
              </a:rPr>
              <a:t>「説明書」</a:t>
            </a:r>
            <a:r>
              <a:rPr lang="ja-JP" altLang="en-US" dirty="0"/>
              <a:t>を作成する</a:t>
            </a:r>
            <a:endParaRPr lang="en-US" altLang="ja-JP" dirty="0"/>
          </a:p>
          <a:p>
            <a:pPr algn="l"/>
            <a:endParaRPr kumimoji="1" lang="ja-JP" altLang="en-US" dirty="0"/>
          </a:p>
        </p:txBody>
      </p:sp>
    </p:spTree>
    <p:extLst>
      <p:ext uri="{BB962C8B-B14F-4D97-AF65-F5344CB8AC3E}">
        <p14:creationId xmlns:p14="http://schemas.microsoft.com/office/powerpoint/2010/main" val="3829796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kumimoji="1" lang="ja-JP" altLang="en-US" dirty="0"/>
              <a:t>⑨監査（マニュアルＰ９）</a:t>
            </a:r>
            <a:endParaRPr kumimoji="1" lang="en-US" altLang="ja-JP" dirty="0"/>
          </a:p>
          <a:p>
            <a:pPr algn="l"/>
            <a:r>
              <a:rPr lang="ja-JP" altLang="en-US" dirty="0"/>
              <a:t>　・プロジェクト３年以内にロータリー財団から派遣される監査人による会計監査が</a:t>
            </a:r>
            <a:endParaRPr lang="en-US" altLang="ja-JP" dirty="0"/>
          </a:p>
          <a:p>
            <a:pPr algn="l"/>
            <a:r>
              <a:rPr kumimoji="1" lang="ja-JP" altLang="en-US" dirty="0"/>
              <a:t>　　実施される場合があります</a:t>
            </a:r>
            <a:endParaRPr kumimoji="1" lang="en-US" altLang="ja-JP" dirty="0"/>
          </a:p>
          <a:p>
            <a:pPr algn="l"/>
            <a:r>
              <a:rPr lang="ja-JP" altLang="en-US" dirty="0"/>
              <a:t>　・当地区の監査委員会、財団資金管理小委員会による監査が実施される場合が</a:t>
            </a:r>
            <a:endParaRPr lang="en-US" altLang="ja-JP" dirty="0"/>
          </a:p>
          <a:p>
            <a:pPr algn="l"/>
            <a:r>
              <a:rPr lang="ja-JP" altLang="en-US" dirty="0"/>
              <a:t>　　あります</a:t>
            </a:r>
            <a:endParaRPr lang="en-US" altLang="ja-JP" dirty="0"/>
          </a:p>
          <a:p>
            <a:pPr algn="l"/>
            <a:endParaRPr kumimoji="1" lang="en-US" altLang="ja-JP" dirty="0"/>
          </a:p>
          <a:p>
            <a:pPr algn="l"/>
            <a:r>
              <a:rPr lang="ja-JP" altLang="en-US" dirty="0"/>
              <a:t>　その場合には監査への協力が義務付けられていますので、原本資料などの</a:t>
            </a:r>
            <a:endParaRPr lang="en-US" altLang="ja-JP" dirty="0"/>
          </a:p>
          <a:p>
            <a:pPr algn="l"/>
            <a:r>
              <a:rPr lang="ja-JP" altLang="en-US" dirty="0"/>
              <a:t>　速やかな提示をお願いします</a:t>
            </a:r>
            <a:endParaRPr kumimoji="1" lang="ja-JP" altLang="en-US" dirty="0"/>
          </a:p>
        </p:txBody>
      </p:sp>
    </p:spTree>
    <p:extLst>
      <p:ext uri="{BB962C8B-B14F-4D97-AF65-F5344CB8AC3E}">
        <p14:creationId xmlns:p14="http://schemas.microsoft.com/office/powerpoint/2010/main" val="2020675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補助金管理の流れ</a:t>
            </a:r>
            <a:endParaRPr kumimoji="1" lang="en-US" altLang="ja-JP" dirty="0"/>
          </a:p>
          <a:p>
            <a:endParaRPr kumimoji="1" lang="en-US" altLang="ja-JP" dirty="0"/>
          </a:p>
          <a:p>
            <a:pPr algn="l"/>
            <a:r>
              <a:rPr lang="ja-JP" altLang="en-US" dirty="0"/>
              <a:t>「補助金申請・補助金管理マニュアル（２０２３）」Ｐ１６３　</a:t>
            </a:r>
            <a:r>
              <a:rPr lang="en-US" altLang="ja-JP" dirty="0"/>
              <a:t>Ⅳ</a:t>
            </a:r>
            <a:r>
              <a:rPr lang="ja-JP" altLang="en-US" dirty="0"/>
              <a:t>－２．補助金管理Ｑ＆Ａに</a:t>
            </a:r>
            <a:endParaRPr lang="en-US" altLang="ja-JP" dirty="0"/>
          </a:p>
          <a:p>
            <a:pPr algn="l"/>
            <a:r>
              <a:rPr lang="en-US" altLang="ja-JP" dirty="0"/>
              <a:t>FAQ</a:t>
            </a:r>
            <a:r>
              <a:rPr lang="ja-JP" altLang="en-US" dirty="0"/>
              <a:t>方式で処理方法が記載されいますので、ご参照ください</a:t>
            </a:r>
            <a:endParaRPr lang="en-US" altLang="ja-JP" dirty="0"/>
          </a:p>
          <a:p>
            <a:pPr algn="l"/>
            <a:r>
              <a:rPr kumimoji="1" lang="ja-JP" altLang="en-US" dirty="0"/>
              <a:t>　</a:t>
            </a:r>
            <a:endParaRPr kumimoji="1" lang="en-US" altLang="ja-JP" dirty="0"/>
          </a:p>
          <a:p>
            <a:pPr algn="l"/>
            <a:r>
              <a:rPr lang="ja-JP" altLang="en-US" dirty="0"/>
              <a:t>特に</a:t>
            </a:r>
            <a:r>
              <a:rPr lang="ja-JP" altLang="en-US" dirty="0">
                <a:solidFill>
                  <a:srgbClr val="FF0000"/>
                </a:solidFill>
              </a:rPr>
              <a:t>Ｐ１６７からの「３．財務管理に関する要件」</a:t>
            </a:r>
            <a:r>
              <a:rPr lang="ja-JP" altLang="en-US" dirty="0"/>
              <a:t>はご一読をお勧めします</a:t>
            </a:r>
            <a:endParaRPr lang="en-US" altLang="ja-JP" dirty="0"/>
          </a:p>
          <a:p>
            <a:pPr algn="l"/>
            <a:endParaRPr kumimoji="1" lang="en-US" altLang="ja-JP" dirty="0"/>
          </a:p>
          <a:p>
            <a:pPr algn="l"/>
            <a:r>
              <a:rPr lang="ja-JP" altLang="en-US" dirty="0"/>
              <a:t>なおマニュアルＰ１５３には本日説明した内容を含め、補助金管理のにおいて注意</a:t>
            </a:r>
            <a:endParaRPr lang="en-US" altLang="ja-JP" dirty="0"/>
          </a:p>
          <a:p>
            <a:pPr algn="l"/>
            <a:r>
              <a:rPr lang="ja-JP" altLang="en-US" dirty="0"/>
              <a:t>すべき事項をまとめた「地区補助金事務ポイント」を、またＰ１５５には金額等の変更、</a:t>
            </a:r>
            <a:endParaRPr lang="en-US" altLang="ja-JP" dirty="0"/>
          </a:p>
          <a:p>
            <a:pPr algn="l"/>
            <a:r>
              <a:rPr lang="ja-JP" altLang="en-US" dirty="0"/>
              <a:t>事業の中止等があった場合の「説明書（事業中止報告書）書式サンプル」を記載して</a:t>
            </a:r>
            <a:endParaRPr lang="en-US" altLang="ja-JP" dirty="0"/>
          </a:p>
          <a:p>
            <a:pPr algn="l"/>
            <a:r>
              <a:rPr lang="ja-JP" altLang="en-US" dirty="0"/>
              <a:t>おりますので、</a:t>
            </a:r>
            <a:r>
              <a:rPr kumimoji="1" lang="ja-JP" altLang="en-US" dirty="0"/>
              <a:t>ご参照ください</a:t>
            </a:r>
            <a:endParaRPr kumimoji="1" lang="en-US" altLang="ja-JP" dirty="0"/>
          </a:p>
          <a:p>
            <a:pPr algn="l"/>
            <a:endParaRPr kumimoji="1" lang="en-US" altLang="ja-JP" dirty="0"/>
          </a:p>
        </p:txBody>
      </p:sp>
    </p:spTree>
    <p:extLst>
      <p:ext uri="{BB962C8B-B14F-4D97-AF65-F5344CB8AC3E}">
        <p14:creationId xmlns:p14="http://schemas.microsoft.com/office/powerpoint/2010/main" val="1263483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endParaRPr lang="en-US" altLang="ja-JP" dirty="0"/>
          </a:p>
          <a:p>
            <a:endParaRPr kumimoji="1" lang="en-US" altLang="ja-JP" dirty="0"/>
          </a:p>
          <a:p>
            <a:endParaRPr lang="en-US" altLang="ja-JP" dirty="0"/>
          </a:p>
          <a:p>
            <a:endParaRPr kumimoji="1" lang="en-US" altLang="ja-JP" dirty="0"/>
          </a:p>
          <a:p>
            <a:endParaRPr lang="en-US" altLang="ja-JP" dirty="0"/>
          </a:p>
          <a:p>
            <a:r>
              <a:rPr kumimoji="1" lang="ja-JP" altLang="en-US" sz="3600" dirty="0"/>
              <a:t>ご清聴</a:t>
            </a:r>
            <a:r>
              <a:rPr kumimoji="1" lang="ja-JP" altLang="en-US" sz="3600"/>
              <a:t>ありがとうござ</a:t>
            </a:r>
            <a:r>
              <a:rPr lang="ja-JP" altLang="en-US" sz="3600"/>
              <a:t>いました</a:t>
            </a:r>
            <a:endParaRPr kumimoji="1" lang="en-US" altLang="ja-JP" sz="3600" dirty="0"/>
          </a:p>
          <a:p>
            <a:pPr algn="l"/>
            <a:endParaRPr kumimoji="1" lang="en-US" altLang="ja-JP" dirty="0"/>
          </a:p>
        </p:txBody>
      </p:sp>
    </p:spTree>
    <p:extLst>
      <p:ext uri="{BB962C8B-B14F-4D97-AF65-F5344CB8AC3E}">
        <p14:creationId xmlns:p14="http://schemas.microsoft.com/office/powerpoint/2010/main" val="1713322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lang="ja-JP" altLang="en-US" dirty="0"/>
              <a:t>補助金管理の実務上の留意点</a:t>
            </a:r>
            <a:endParaRPr lang="en-US" altLang="ja-JP" dirty="0"/>
          </a:p>
          <a:p>
            <a:pPr algn="l"/>
            <a:endParaRPr lang="en-US" altLang="ja-JP" dirty="0"/>
          </a:p>
          <a:p>
            <a:pPr algn="l"/>
            <a:r>
              <a:rPr kumimoji="1" lang="ja-JP" altLang="en-US" dirty="0"/>
              <a:t>②原則として申請時に提出した</a:t>
            </a:r>
            <a:r>
              <a:rPr kumimoji="1" lang="ja-JP" altLang="en-US" dirty="0">
                <a:solidFill>
                  <a:srgbClr val="FF0000"/>
                </a:solidFill>
              </a:rPr>
              <a:t>見積額通りで実行、支出</a:t>
            </a:r>
            <a:r>
              <a:rPr kumimoji="1" lang="ja-JP" altLang="en-US" dirty="0"/>
              <a:t>する</a:t>
            </a:r>
            <a:endParaRPr kumimoji="1" lang="en-US" altLang="ja-JP" dirty="0"/>
          </a:p>
          <a:p>
            <a:pPr algn="l"/>
            <a:r>
              <a:rPr lang="ja-JP" altLang="en-US" dirty="0"/>
              <a:t>　・補助金は当初の申請額に応じて配分されているので、</a:t>
            </a:r>
            <a:r>
              <a:rPr lang="ja-JP" altLang="en-US" dirty="0">
                <a:solidFill>
                  <a:srgbClr val="FF0000"/>
                </a:solidFill>
              </a:rPr>
              <a:t>申請通り実行</a:t>
            </a:r>
            <a:r>
              <a:rPr lang="ja-JP" altLang="en-US" dirty="0"/>
              <a:t>され、</a:t>
            </a:r>
            <a:endParaRPr lang="en-US" altLang="ja-JP" dirty="0"/>
          </a:p>
          <a:p>
            <a:pPr algn="l"/>
            <a:r>
              <a:rPr lang="ja-JP" altLang="en-US" dirty="0"/>
              <a:t>　　支払われるのが原則となる</a:t>
            </a:r>
            <a:endParaRPr lang="en-US" altLang="ja-JP" dirty="0"/>
          </a:p>
          <a:p>
            <a:pPr algn="l"/>
            <a:r>
              <a:rPr kumimoji="1" lang="ja-JP" altLang="en-US" dirty="0"/>
              <a:t>　</a:t>
            </a:r>
            <a:endParaRPr kumimoji="1" lang="en-US" altLang="ja-JP" dirty="0"/>
          </a:p>
          <a:p>
            <a:pPr algn="l"/>
            <a:r>
              <a:rPr lang="ja-JP" altLang="en-US" dirty="0"/>
              <a:t>　</a:t>
            </a:r>
            <a:r>
              <a:rPr kumimoji="1" lang="ja-JP" altLang="en-US" dirty="0"/>
              <a:t>・もちろん状況に変化に伴い、金額が変更になる場合はあり、それが完全に禁止</a:t>
            </a:r>
            <a:endParaRPr kumimoji="1" lang="en-US" altLang="ja-JP" dirty="0"/>
          </a:p>
          <a:p>
            <a:pPr algn="l"/>
            <a:r>
              <a:rPr lang="ja-JP" altLang="en-US" dirty="0"/>
              <a:t>　　</a:t>
            </a:r>
            <a:r>
              <a:rPr kumimoji="1" lang="ja-JP" altLang="en-US" dirty="0"/>
              <a:t>されているわけではないが、やむを得ない場合には</a:t>
            </a:r>
            <a:r>
              <a:rPr kumimoji="1" lang="ja-JP" altLang="en-US" dirty="0">
                <a:solidFill>
                  <a:srgbClr val="FF0000"/>
                </a:solidFill>
              </a:rPr>
              <a:t>「説明書」</a:t>
            </a:r>
            <a:r>
              <a:rPr kumimoji="1" lang="ja-JP" altLang="en-US" dirty="0"/>
              <a:t>を作成する</a:t>
            </a:r>
          </a:p>
        </p:txBody>
      </p:sp>
    </p:spTree>
    <p:extLst>
      <p:ext uri="{BB962C8B-B14F-4D97-AF65-F5344CB8AC3E}">
        <p14:creationId xmlns:p14="http://schemas.microsoft.com/office/powerpoint/2010/main" val="3977194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lang="ja-JP" altLang="en-US" dirty="0"/>
              <a:t>補助金管理の実務上の留意点</a:t>
            </a:r>
            <a:endParaRPr lang="en-US" altLang="ja-JP" dirty="0"/>
          </a:p>
          <a:p>
            <a:pPr algn="l"/>
            <a:endParaRPr lang="en-US" altLang="ja-JP" dirty="0"/>
          </a:p>
          <a:p>
            <a:pPr algn="l"/>
            <a:r>
              <a:rPr kumimoji="1" lang="ja-JP" altLang="en-US" dirty="0"/>
              <a:t>③申請時に計上した費用項目のみ支出が原則認められている</a:t>
            </a:r>
            <a:endParaRPr kumimoji="1" lang="en-US" altLang="ja-JP" dirty="0"/>
          </a:p>
          <a:p>
            <a:pPr algn="l"/>
            <a:r>
              <a:rPr lang="ja-JP" altLang="en-US" dirty="0"/>
              <a:t>　・申請時に計上していない費用項目の支払が基本的に禁止されている</a:t>
            </a:r>
            <a:endParaRPr lang="en-US" altLang="ja-JP" dirty="0"/>
          </a:p>
          <a:p>
            <a:pPr algn="l"/>
            <a:r>
              <a:rPr kumimoji="1" lang="ja-JP" altLang="en-US" dirty="0"/>
              <a:t>　　やむを得ない場合においては「説明書」の作成し、状況を説明していただく</a:t>
            </a:r>
            <a:endParaRPr kumimoji="1" lang="en-US" altLang="ja-JP" dirty="0"/>
          </a:p>
          <a:p>
            <a:pPr algn="l"/>
            <a:r>
              <a:rPr lang="ja-JP" altLang="en-US" dirty="0"/>
              <a:t>　　</a:t>
            </a:r>
            <a:r>
              <a:rPr kumimoji="1" lang="ja-JP" altLang="en-US" dirty="0"/>
              <a:t>ことになるが、認められるとは限らない</a:t>
            </a:r>
            <a:endParaRPr kumimoji="1" lang="en-US" altLang="ja-JP" dirty="0"/>
          </a:p>
          <a:p>
            <a:pPr algn="l"/>
            <a:endParaRPr lang="en-US" altLang="ja-JP" dirty="0"/>
          </a:p>
          <a:p>
            <a:pPr algn="l"/>
            <a:r>
              <a:rPr kumimoji="1" lang="ja-JP" altLang="en-US" dirty="0"/>
              <a:t>　・申請時の見積額から金額が増減する場合には、「説明書」で認められる可能性</a:t>
            </a:r>
            <a:endParaRPr kumimoji="1" lang="en-US" altLang="ja-JP" dirty="0"/>
          </a:p>
          <a:p>
            <a:pPr algn="l"/>
            <a:r>
              <a:rPr lang="ja-JP" altLang="en-US" dirty="0"/>
              <a:t>　　</a:t>
            </a:r>
            <a:r>
              <a:rPr kumimoji="1" lang="ja-JP" altLang="en-US" dirty="0"/>
              <a:t>がある程度考えられるが、申請時に計上していない費用項目の支払について</a:t>
            </a:r>
            <a:endParaRPr kumimoji="1" lang="en-US" altLang="ja-JP" dirty="0"/>
          </a:p>
          <a:p>
            <a:pPr algn="l"/>
            <a:r>
              <a:rPr lang="ja-JP" altLang="en-US" dirty="0"/>
              <a:t>　　</a:t>
            </a:r>
            <a:r>
              <a:rPr kumimoji="1" lang="ja-JP" altLang="en-US" dirty="0"/>
              <a:t>は</a:t>
            </a:r>
            <a:r>
              <a:rPr lang="ja-JP" altLang="en-US" dirty="0"/>
              <a:t>「説明書」が作成されても、</a:t>
            </a:r>
            <a:r>
              <a:rPr lang="ja-JP" altLang="en-US" dirty="0">
                <a:solidFill>
                  <a:srgbClr val="FF0000"/>
                </a:solidFill>
              </a:rPr>
              <a:t>認められない可能性が高い</a:t>
            </a:r>
            <a:endParaRPr lang="en-US" altLang="ja-JP" dirty="0">
              <a:solidFill>
                <a:srgbClr val="FF0000"/>
              </a:solidFill>
            </a:endParaRPr>
          </a:p>
          <a:p>
            <a:pPr algn="l"/>
            <a:r>
              <a:rPr kumimoji="1" lang="ja-JP" altLang="en-US" dirty="0"/>
              <a:t>　　→申請時に計上していない費用項目についてはクラブ会計で</a:t>
            </a:r>
            <a:r>
              <a:rPr lang="ja-JP" altLang="en-US" dirty="0"/>
              <a:t>処理し、報告書に</a:t>
            </a:r>
            <a:endParaRPr lang="en-US" altLang="ja-JP" dirty="0"/>
          </a:p>
          <a:p>
            <a:pPr algn="l"/>
            <a:r>
              <a:rPr kumimoji="1" lang="ja-JP" altLang="en-US" dirty="0"/>
              <a:t>　　　計上しない</a:t>
            </a:r>
            <a:endParaRPr kumimoji="1" lang="en-US" altLang="ja-JP" dirty="0"/>
          </a:p>
        </p:txBody>
      </p:sp>
    </p:spTree>
    <p:extLst>
      <p:ext uri="{BB962C8B-B14F-4D97-AF65-F5344CB8AC3E}">
        <p14:creationId xmlns:p14="http://schemas.microsoft.com/office/powerpoint/2010/main" val="3333463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lang="ja-JP" altLang="en-US" dirty="0"/>
              <a:t>補助金管理の実務上の留意点</a:t>
            </a:r>
            <a:endParaRPr lang="en-US" altLang="ja-JP" dirty="0"/>
          </a:p>
          <a:p>
            <a:pPr algn="l"/>
            <a:endParaRPr lang="en-US" altLang="ja-JP" dirty="0"/>
          </a:p>
          <a:p>
            <a:pPr algn="l"/>
            <a:r>
              <a:rPr lang="ja-JP" altLang="en-US" dirty="0"/>
              <a:t>④申請時の金額よりも事業実施により発生した金額が少なくなった場合においても</a:t>
            </a:r>
            <a:endParaRPr lang="en-US" altLang="ja-JP" dirty="0"/>
          </a:p>
          <a:p>
            <a:pPr algn="l"/>
            <a:r>
              <a:rPr kumimoji="1" lang="ja-JP" altLang="en-US" dirty="0"/>
              <a:t>　　</a:t>
            </a:r>
            <a:r>
              <a:rPr kumimoji="1" lang="ja-JP" altLang="en-US" dirty="0">
                <a:solidFill>
                  <a:srgbClr val="FF0000"/>
                </a:solidFill>
              </a:rPr>
              <a:t>必ず補助金を返金するということにはならない</a:t>
            </a:r>
            <a:endParaRPr kumimoji="1" lang="en-US" altLang="ja-JP" dirty="0">
              <a:solidFill>
                <a:srgbClr val="FF0000"/>
              </a:solidFill>
            </a:endParaRPr>
          </a:p>
          <a:p>
            <a:pPr algn="l"/>
            <a:r>
              <a:rPr lang="ja-JP" altLang="en-US" dirty="0"/>
              <a:t>　　→金額が少なくなったことを要因として、申請時に計上していない費用項目を</a:t>
            </a:r>
            <a:endParaRPr lang="en-US" altLang="ja-JP" dirty="0"/>
          </a:p>
          <a:p>
            <a:pPr algn="l"/>
            <a:r>
              <a:rPr kumimoji="1" lang="ja-JP" altLang="en-US" dirty="0"/>
              <a:t>　　　付け加えるのは認められない</a:t>
            </a:r>
            <a:r>
              <a:rPr kumimoji="1" lang="ja-JP" altLang="en-US" dirty="0">
                <a:solidFill>
                  <a:srgbClr val="FF0000"/>
                </a:solidFill>
              </a:rPr>
              <a:t>（厳禁）</a:t>
            </a:r>
            <a:endParaRPr kumimoji="1" lang="en-US" altLang="ja-JP" dirty="0">
              <a:solidFill>
                <a:srgbClr val="FF0000"/>
              </a:solidFill>
            </a:endParaRPr>
          </a:p>
          <a:p>
            <a:pPr algn="l"/>
            <a:r>
              <a:rPr lang="ja-JP" altLang="en-US" dirty="0"/>
              <a:t>　　→管理運営費は振込料を想定しており、他の費用への転用は原則認められない</a:t>
            </a:r>
            <a:endParaRPr kumimoji="1" lang="en-US" altLang="ja-JP" dirty="0"/>
          </a:p>
        </p:txBody>
      </p:sp>
    </p:spTree>
    <p:extLst>
      <p:ext uri="{BB962C8B-B14F-4D97-AF65-F5344CB8AC3E}">
        <p14:creationId xmlns:p14="http://schemas.microsoft.com/office/powerpoint/2010/main" val="305437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補助金管理の基本姿勢</a:t>
            </a:r>
            <a:endParaRPr kumimoji="1" lang="en-US" altLang="ja-JP" dirty="0"/>
          </a:p>
          <a:p>
            <a:pPr algn="l"/>
            <a:endParaRPr kumimoji="1" lang="en-US" altLang="ja-JP" dirty="0"/>
          </a:p>
          <a:p>
            <a:pPr algn="l"/>
            <a:r>
              <a:rPr lang="ja-JP" altLang="en-US" dirty="0"/>
              <a:t>①補助金の原資は、ロータリー財団に対する（マニュアルＰ１）</a:t>
            </a:r>
            <a:endParaRPr lang="en-US" altLang="ja-JP" dirty="0"/>
          </a:p>
          <a:p>
            <a:pPr algn="l"/>
            <a:r>
              <a:rPr lang="ja-JP" altLang="en-US" dirty="0"/>
              <a:t>　・年次基金寄付</a:t>
            </a:r>
            <a:endParaRPr lang="en-US" altLang="ja-JP" dirty="0"/>
          </a:p>
          <a:p>
            <a:pPr algn="l"/>
            <a:r>
              <a:rPr lang="ja-JP" altLang="en-US" dirty="0"/>
              <a:t>　・恒久基金の収益部分</a:t>
            </a:r>
            <a:endParaRPr lang="en-US" altLang="ja-JP" dirty="0"/>
          </a:p>
          <a:p>
            <a:pPr algn="l"/>
            <a:endParaRPr lang="en-US" altLang="ja-JP" dirty="0"/>
          </a:p>
          <a:p>
            <a:pPr algn="l"/>
            <a:r>
              <a:rPr lang="ja-JP" altLang="en-US" dirty="0"/>
              <a:t>　ロータリーアンの善意である寄付を財源としており、そういう意味ではある種</a:t>
            </a:r>
            <a:endParaRPr lang="en-US" altLang="ja-JP" dirty="0"/>
          </a:p>
          <a:p>
            <a:pPr algn="l"/>
            <a:r>
              <a:rPr lang="ja-JP" altLang="en-US" dirty="0">
                <a:solidFill>
                  <a:srgbClr val="FF0000"/>
                </a:solidFill>
              </a:rPr>
              <a:t>　「公金」という考え方を持つことも必要で</a:t>
            </a:r>
            <a:r>
              <a:rPr lang="ja-JP" altLang="en-US" dirty="0"/>
              <a:t>使用には一定の制限を設けている</a:t>
            </a:r>
            <a:endParaRPr lang="en-US" altLang="ja-JP" dirty="0"/>
          </a:p>
          <a:p>
            <a:pPr algn="l"/>
            <a:endParaRPr kumimoji="1" lang="ja-JP" altLang="en-US" dirty="0"/>
          </a:p>
        </p:txBody>
      </p:sp>
    </p:spTree>
    <p:extLst>
      <p:ext uri="{BB962C8B-B14F-4D97-AF65-F5344CB8AC3E}">
        <p14:creationId xmlns:p14="http://schemas.microsoft.com/office/powerpoint/2010/main" val="2224609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60400" y="533400"/>
            <a:ext cx="10934700" cy="5981700"/>
          </a:xfrm>
        </p:spPr>
        <p:txBody>
          <a:bodyPr/>
          <a:lstStyle/>
          <a:p>
            <a:r>
              <a:rPr kumimoji="1" lang="ja-JP" altLang="en-US" dirty="0"/>
              <a:t>補助金管理の基本姿勢</a:t>
            </a:r>
            <a:endParaRPr lang="en-US" altLang="ja-JP" dirty="0"/>
          </a:p>
          <a:p>
            <a:endParaRPr kumimoji="1" lang="en-US" altLang="ja-JP" dirty="0"/>
          </a:p>
          <a:p>
            <a:pPr algn="l"/>
            <a:r>
              <a:rPr kumimoji="1" lang="ja-JP" altLang="en-US" dirty="0"/>
              <a:t>②ロータリー財団の資金は一種の公金（マニュアルＰ８）</a:t>
            </a:r>
            <a:endParaRPr kumimoji="1" lang="en-US" altLang="ja-JP" dirty="0"/>
          </a:p>
          <a:p>
            <a:pPr algn="l"/>
            <a:r>
              <a:rPr lang="ja-JP" altLang="en-US" dirty="0"/>
              <a:t>　・運用における公正性・合理性</a:t>
            </a:r>
            <a:endParaRPr lang="en-US" altLang="ja-JP" dirty="0"/>
          </a:p>
          <a:p>
            <a:pPr algn="l"/>
            <a:r>
              <a:rPr kumimoji="1" lang="ja-JP" altLang="en-US" dirty="0"/>
              <a:t>　・客観的根拠に基づく説明責任</a:t>
            </a:r>
            <a:endParaRPr kumimoji="1" lang="en-US" altLang="ja-JP" dirty="0"/>
          </a:p>
          <a:p>
            <a:pPr algn="l"/>
            <a:endParaRPr lang="en-US" altLang="ja-JP" dirty="0"/>
          </a:p>
          <a:p>
            <a:pPr algn="l"/>
            <a:r>
              <a:rPr kumimoji="1" lang="ja-JP" altLang="en-US" dirty="0"/>
              <a:t>それゆえ補助金の取り扱いに関しては、正しい理解の下、適切な管理体制の構築が</a:t>
            </a:r>
            <a:endParaRPr kumimoji="1" lang="en-US" altLang="ja-JP" dirty="0"/>
          </a:p>
          <a:p>
            <a:pPr algn="l"/>
            <a:r>
              <a:rPr kumimoji="1" lang="ja-JP" altLang="en-US" dirty="0"/>
              <a:t>必要です。万が一、補助金の誤用や不適切な管理が認められた場合に、</a:t>
            </a:r>
            <a:r>
              <a:rPr kumimoji="1" lang="ja-JP" altLang="en-US" dirty="0">
                <a:solidFill>
                  <a:srgbClr val="FF0000"/>
                </a:solidFill>
              </a:rPr>
              <a:t>制裁措置を</a:t>
            </a:r>
            <a:endParaRPr kumimoji="1" lang="en-US" altLang="ja-JP" dirty="0">
              <a:solidFill>
                <a:srgbClr val="FF0000"/>
              </a:solidFill>
            </a:endParaRPr>
          </a:p>
          <a:p>
            <a:pPr algn="l"/>
            <a:r>
              <a:rPr kumimoji="1" lang="ja-JP" altLang="en-US" dirty="0">
                <a:solidFill>
                  <a:srgbClr val="FF0000"/>
                </a:solidFill>
              </a:rPr>
              <a:t>受けたり、弁済を求められたりすることもあります。</a:t>
            </a:r>
            <a:endParaRPr kumimoji="1" lang="en-US" altLang="ja-JP" dirty="0">
              <a:solidFill>
                <a:srgbClr val="FF0000"/>
              </a:solidFill>
            </a:endParaRPr>
          </a:p>
          <a:p>
            <a:pPr algn="l"/>
            <a:r>
              <a:rPr lang="ja-JP" altLang="en-US" dirty="0"/>
              <a:t>　</a:t>
            </a:r>
            <a:endParaRPr kumimoji="1" lang="ja-JP" altLang="en-US" dirty="0"/>
          </a:p>
        </p:txBody>
      </p:sp>
    </p:spTree>
    <p:extLst>
      <p:ext uri="{BB962C8B-B14F-4D97-AF65-F5344CB8AC3E}">
        <p14:creationId xmlns:p14="http://schemas.microsoft.com/office/powerpoint/2010/main" val="44505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28650" y="570978"/>
            <a:ext cx="10934700" cy="5981700"/>
          </a:xfrm>
        </p:spPr>
        <p:txBody>
          <a:bodyPr/>
          <a:lstStyle/>
          <a:p>
            <a:r>
              <a:rPr kumimoji="1" lang="ja-JP" altLang="en-US" dirty="0"/>
              <a:t>補助金管理の基本姿勢</a:t>
            </a:r>
            <a:endParaRPr kumimoji="1" lang="en-US" altLang="ja-JP" dirty="0"/>
          </a:p>
          <a:p>
            <a:endParaRPr kumimoji="1" lang="en-US" altLang="ja-JP" dirty="0"/>
          </a:p>
          <a:p>
            <a:pPr algn="l"/>
            <a:r>
              <a:rPr lang="ja-JP" altLang="en-US" dirty="0"/>
              <a:t>③各段階の管理における重要ポイント</a:t>
            </a:r>
            <a:endParaRPr lang="en-US" altLang="ja-JP" dirty="0"/>
          </a:p>
          <a:p>
            <a:pPr algn="l"/>
            <a:r>
              <a:rPr kumimoji="1" lang="ja-JP" altLang="en-US" dirty="0"/>
              <a:t>　</a:t>
            </a:r>
            <a:r>
              <a:rPr lang="ja-JP" altLang="en-US" dirty="0"/>
              <a:t>＜</a:t>
            </a:r>
            <a:r>
              <a:rPr kumimoji="1" lang="ja-JP" altLang="en-US" dirty="0"/>
              <a:t>補助金申請時</a:t>
            </a:r>
            <a:r>
              <a:rPr lang="ja-JP" altLang="en-US" dirty="0"/>
              <a:t>＞</a:t>
            </a:r>
            <a:endParaRPr lang="en-US" altLang="ja-JP" dirty="0"/>
          </a:p>
          <a:p>
            <a:pPr algn="l"/>
            <a:r>
              <a:rPr kumimoji="1" lang="ja-JP" altLang="en-US" dirty="0"/>
              <a:t>　・比較見積もりの入手</a:t>
            </a:r>
            <a:endParaRPr kumimoji="1" lang="en-US" altLang="ja-JP" dirty="0"/>
          </a:p>
          <a:p>
            <a:pPr algn="l"/>
            <a:r>
              <a:rPr lang="ja-JP" altLang="en-US" dirty="0"/>
              <a:t>　・利害の対立の回避</a:t>
            </a:r>
            <a:endParaRPr lang="en-US" altLang="ja-JP" dirty="0"/>
          </a:p>
          <a:p>
            <a:pPr algn="l"/>
            <a:endParaRPr lang="en-US" altLang="ja-JP" dirty="0"/>
          </a:p>
          <a:p>
            <a:pPr algn="l"/>
            <a:r>
              <a:rPr kumimoji="1" lang="ja-JP" altLang="en-US" dirty="0"/>
              <a:t>＜補助金受領までに＞</a:t>
            </a:r>
            <a:endParaRPr kumimoji="1" lang="en-US" altLang="ja-JP" dirty="0"/>
          </a:p>
          <a:p>
            <a:pPr algn="l"/>
            <a:r>
              <a:rPr lang="ja-JP" altLang="en-US" dirty="0"/>
              <a:t>　・プロジェクト委員会の立ち上げ</a:t>
            </a:r>
            <a:endParaRPr lang="en-US" altLang="ja-JP" dirty="0"/>
          </a:p>
          <a:p>
            <a:pPr algn="l"/>
            <a:r>
              <a:rPr kumimoji="1" lang="ja-JP" altLang="en-US" dirty="0"/>
              <a:t>　・財務管理計画書の作成</a:t>
            </a:r>
            <a:endParaRPr kumimoji="1" lang="en-US" altLang="ja-JP" dirty="0"/>
          </a:p>
          <a:p>
            <a:pPr algn="l"/>
            <a:r>
              <a:rPr lang="ja-JP" altLang="en-US" dirty="0"/>
              <a:t>　・専用口座の開設</a:t>
            </a:r>
            <a:endParaRPr lang="en-US" altLang="ja-JP" dirty="0"/>
          </a:p>
          <a:p>
            <a:pPr algn="l"/>
            <a:endParaRPr lang="en-US" altLang="ja-JP" dirty="0"/>
          </a:p>
          <a:p>
            <a:pPr algn="l"/>
            <a:endParaRPr kumimoji="1" lang="en-US" altLang="ja-JP" dirty="0"/>
          </a:p>
          <a:p>
            <a:pPr algn="l"/>
            <a:endParaRPr kumimoji="1" lang="ja-JP" altLang="en-US" dirty="0"/>
          </a:p>
        </p:txBody>
      </p:sp>
    </p:spTree>
    <p:extLst>
      <p:ext uri="{BB962C8B-B14F-4D97-AF65-F5344CB8AC3E}">
        <p14:creationId xmlns:p14="http://schemas.microsoft.com/office/powerpoint/2010/main" val="5640963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TotalTime>
  <Words>2778</Words>
  <Application>Microsoft Office PowerPoint</Application>
  <PresentationFormat>ワイド画面</PresentationFormat>
  <Paragraphs>305</Paragraphs>
  <Slides>32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32</vt:i4>
      </vt:variant>
    </vt:vector>
  </HeadingPairs>
  <TitlesOfParts>
    <vt:vector size="36" baseType="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mainuser</dc:creator>
  <cp:lastModifiedBy>2002 NPC</cp:lastModifiedBy>
  <cp:revision>79</cp:revision>
  <dcterms:created xsi:type="dcterms:W3CDTF">2019-07-08T05:14:07Z</dcterms:created>
  <dcterms:modified xsi:type="dcterms:W3CDTF">2024-07-11T06:01:48Z</dcterms:modified>
</cp:coreProperties>
</file>